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1"/>
  </p:notesMasterIdLst>
  <p:handoutMasterIdLst>
    <p:handoutMasterId r:id="rId22"/>
  </p:handoutMasterIdLst>
  <p:sldIdLst>
    <p:sldId id="294" r:id="rId2"/>
    <p:sldId id="340" r:id="rId3"/>
    <p:sldId id="329" r:id="rId4"/>
    <p:sldId id="317" r:id="rId5"/>
    <p:sldId id="330" r:id="rId6"/>
    <p:sldId id="331" r:id="rId7"/>
    <p:sldId id="335" r:id="rId8"/>
    <p:sldId id="336" r:id="rId9"/>
    <p:sldId id="332" r:id="rId10"/>
    <p:sldId id="333" r:id="rId11"/>
    <p:sldId id="334" r:id="rId12"/>
    <p:sldId id="341" r:id="rId13"/>
    <p:sldId id="346" r:id="rId14"/>
    <p:sldId id="345" r:id="rId15"/>
    <p:sldId id="344" r:id="rId16"/>
    <p:sldId id="343" r:id="rId17"/>
    <p:sldId id="342" r:id="rId18"/>
    <p:sldId id="338" r:id="rId19"/>
    <p:sldId id="33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3E7F56F-FCB4-4EEE-8C9E-37413957759B}" type="datetimeFigureOut">
              <a:rPr lang="en-US" smtClean="0"/>
              <a:t>10/30/2021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3FE2459-62A6-4229-9A74-C53F7A150A24}" type="slidenum">
              <a:rPr lang="en-US" smtClean="0"/>
              <a:t>‹#›</a:t>
            </a:fld>
            <a:endParaRPr lang="en-US"/>
          </a:p>
        </p:txBody>
      </p:sp>
    </p:spTree>
    <p:extLst>
      <p:ext uri="{BB962C8B-B14F-4D97-AF65-F5344CB8AC3E}">
        <p14:creationId xmlns:p14="http://schemas.microsoft.com/office/powerpoint/2010/main" val="29338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CADD3E-243C-4A10-AC39-5AF494A54E4A}" type="datetimeFigureOut">
              <a:rPr lang="en-US" smtClean="0"/>
              <a:t>10/30/2021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21CBD1-2624-4624-BBE7-6FDD717844FF}" type="slidenum">
              <a:rPr lang="en-US" smtClean="0"/>
              <a:t>‹#›</a:t>
            </a:fld>
            <a:endParaRPr lang="en-US"/>
          </a:p>
        </p:txBody>
      </p:sp>
    </p:spTree>
    <p:extLst>
      <p:ext uri="{BB962C8B-B14F-4D97-AF65-F5344CB8AC3E}">
        <p14:creationId xmlns:p14="http://schemas.microsoft.com/office/powerpoint/2010/main" val="1913133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D53174-05A9-49AE-B6B9-C492BD369FBC}"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05B73-5144-43A1-934C-03C9EC674F21}" type="slidenum">
              <a:rPr lang="en-US" smtClean="0"/>
              <a:t>‹#›</a:t>
            </a:fld>
            <a:endParaRPr lang="en-US"/>
          </a:p>
        </p:txBody>
      </p:sp>
    </p:spTree>
    <p:extLst>
      <p:ext uri="{BB962C8B-B14F-4D97-AF65-F5344CB8AC3E}">
        <p14:creationId xmlns:p14="http://schemas.microsoft.com/office/powerpoint/2010/main" val="2256777685"/>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3C3B77C-92B0-4DE4-95D2-2A5F279BCB0B}" type="datetime1">
              <a:rPr lang="en-US" smtClean="0"/>
              <a:pPr>
                <a:defRPr/>
              </a:pPr>
              <a:t>10/30/2021</a:t>
            </a:fld>
            <a:endParaRPr lang="en-US"/>
          </a:p>
        </p:txBody>
      </p:sp>
      <p:sp>
        <p:nvSpPr>
          <p:cNvPr id="5" name="Footer Placeholder 4"/>
          <p:cNvSpPr>
            <a:spLocks noGrp="1"/>
          </p:cNvSpPr>
          <p:nvPr>
            <p:ph type="ftr" sz="quarter" idx="11"/>
          </p:nvPr>
        </p:nvSpPr>
        <p:spPr/>
        <p:txBody>
          <a:bodyPr/>
          <a:lstStyle/>
          <a:p>
            <a:pPr>
              <a:defRPr/>
            </a:pPr>
            <a:r>
              <a:rPr lang="en-US"/>
              <a:t>P. Himmele &amp; W. Himmele, 2016, www.TotalParticipationTechniques.com</a:t>
            </a:r>
          </a:p>
        </p:txBody>
      </p:sp>
      <p:sp>
        <p:nvSpPr>
          <p:cNvPr id="6" name="Slide Number Placeholder 5"/>
          <p:cNvSpPr>
            <a:spLocks noGrp="1"/>
          </p:cNvSpPr>
          <p:nvPr>
            <p:ph type="sldNum" sz="quarter" idx="12"/>
          </p:nvPr>
        </p:nvSpPr>
        <p:spPr/>
        <p:txBody>
          <a:bodyPr/>
          <a:lstStyle/>
          <a:p>
            <a:fld id="{2E0D8FB0-C59D-44F8-98A4-90632B1826BD}" type="slidenum">
              <a:rPr lang="en-US" altLang="en-US" smtClean="0"/>
              <a:pPr/>
              <a:t>‹#›</a:t>
            </a:fld>
            <a:endParaRPr lang="en-US" altLang="en-US"/>
          </a:p>
        </p:txBody>
      </p:sp>
    </p:spTree>
    <p:extLst>
      <p:ext uri="{BB962C8B-B14F-4D97-AF65-F5344CB8AC3E}">
        <p14:creationId xmlns:p14="http://schemas.microsoft.com/office/powerpoint/2010/main" val="659247788"/>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CD551EE-3E9A-4B5F-85C4-964886E008DD}" type="datetime1">
              <a:rPr lang="en-US" smtClean="0"/>
              <a:pPr>
                <a:defRPr/>
              </a:pPr>
              <a:t>10/30/2021</a:t>
            </a:fld>
            <a:endParaRPr lang="en-US"/>
          </a:p>
        </p:txBody>
      </p:sp>
      <p:sp>
        <p:nvSpPr>
          <p:cNvPr id="5" name="Footer Placeholder 4"/>
          <p:cNvSpPr>
            <a:spLocks noGrp="1"/>
          </p:cNvSpPr>
          <p:nvPr>
            <p:ph type="ftr" sz="quarter" idx="11"/>
          </p:nvPr>
        </p:nvSpPr>
        <p:spPr/>
        <p:txBody>
          <a:bodyPr/>
          <a:lstStyle/>
          <a:p>
            <a:pPr>
              <a:defRPr/>
            </a:pPr>
            <a:r>
              <a:rPr lang="en-US"/>
              <a:t>P. Himmele &amp; W. Himmele, 2016, www.TotalParticipationTechniques.com</a:t>
            </a:r>
          </a:p>
        </p:txBody>
      </p:sp>
      <p:sp>
        <p:nvSpPr>
          <p:cNvPr id="6" name="Slide Number Placeholder 5"/>
          <p:cNvSpPr>
            <a:spLocks noGrp="1"/>
          </p:cNvSpPr>
          <p:nvPr>
            <p:ph type="sldNum" sz="quarter" idx="12"/>
          </p:nvPr>
        </p:nvSpPr>
        <p:spPr/>
        <p:txBody>
          <a:bodyPr/>
          <a:lstStyle/>
          <a:p>
            <a:fld id="{65E3A8D3-AE6E-4038-9A60-0F9FA758EFE3}" type="slidenum">
              <a:rPr lang="en-US" altLang="en-US" smtClean="0"/>
              <a:pPr/>
              <a:t>‹#›</a:t>
            </a:fld>
            <a:endParaRPr lang="en-US" altLang="en-US"/>
          </a:p>
        </p:txBody>
      </p:sp>
    </p:spTree>
    <p:extLst>
      <p:ext uri="{BB962C8B-B14F-4D97-AF65-F5344CB8AC3E}">
        <p14:creationId xmlns:p14="http://schemas.microsoft.com/office/powerpoint/2010/main" val="3373754763"/>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FCD7A1B-E352-43E6-A49D-D4DFE452DD0B}" type="datetime1">
              <a:rPr lang="en-US" smtClean="0"/>
              <a:pPr>
                <a:defRPr/>
              </a:pPr>
              <a:t>10/30/2021</a:t>
            </a:fld>
            <a:endParaRPr lang="en-US"/>
          </a:p>
        </p:txBody>
      </p:sp>
      <p:sp>
        <p:nvSpPr>
          <p:cNvPr id="5" name="Footer Placeholder 4"/>
          <p:cNvSpPr>
            <a:spLocks noGrp="1"/>
          </p:cNvSpPr>
          <p:nvPr>
            <p:ph type="ftr" sz="quarter" idx="11"/>
          </p:nvPr>
        </p:nvSpPr>
        <p:spPr/>
        <p:txBody>
          <a:bodyPr/>
          <a:lstStyle/>
          <a:p>
            <a:pPr>
              <a:defRPr/>
            </a:pPr>
            <a:r>
              <a:rPr lang="en-US"/>
              <a:t>P. Himmele &amp; W. Himmele, 2016, www.TotalParticipationTechniques.com</a:t>
            </a:r>
          </a:p>
        </p:txBody>
      </p:sp>
      <p:sp>
        <p:nvSpPr>
          <p:cNvPr id="6" name="Slide Number Placeholder 5"/>
          <p:cNvSpPr>
            <a:spLocks noGrp="1"/>
          </p:cNvSpPr>
          <p:nvPr>
            <p:ph type="sldNum" sz="quarter" idx="12"/>
          </p:nvPr>
        </p:nvSpPr>
        <p:spPr/>
        <p:txBody>
          <a:bodyPr/>
          <a:lstStyle/>
          <a:p>
            <a:fld id="{A3FB5DB4-2585-4E18-8D89-D0D6E43635A3}" type="slidenum">
              <a:rPr lang="en-US" altLang="en-US" smtClean="0"/>
              <a:pPr/>
              <a:t>‹#›</a:t>
            </a:fld>
            <a:endParaRPr lang="en-US" altLang="en-US"/>
          </a:p>
        </p:txBody>
      </p:sp>
    </p:spTree>
    <p:extLst>
      <p:ext uri="{BB962C8B-B14F-4D97-AF65-F5344CB8AC3E}">
        <p14:creationId xmlns:p14="http://schemas.microsoft.com/office/powerpoint/2010/main" val="1742963802"/>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9584A50-CD28-45CD-B52D-B7872A88F2E3}" type="datetime1">
              <a:rPr lang="en-US" smtClean="0"/>
              <a:pPr>
                <a:defRPr/>
              </a:pPr>
              <a:t>10/30/2021</a:t>
            </a:fld>
            <a:endParaRPr lang="en-US"/>
          </a:p>
        </p:txBody>
      </p:sp>
      <p:sp>
        <p:nvSpPr>
          <p:cNvPr id="5" name="Footer Placeholder 4"/>
          <p:cNvSpPr>
            <a:spLocks noGrp="1"/>
          </p:cNvSpPr>
          <p:nvPr>
            <p:ph type="ftr" sz="quarter" idx="11"/>
          </p:nvPr>
        </p:nvSpPr>
        <p:spPr/>
        <p:txBody>
          <a:bodyPr/>
          <a:lstStyle/>
          <a:p>
            <a:pPr>
              <a:defRPr/>
            </a:pPr>
            <a:r>
              <a:rPr lang="en-US"/>
              <a:t>P. Himmele &amp; W. Himmele, 2016, www.TotalParticipationTechniques.com</a:t>
            </a:r>
          </a:p>
        </p:txBody>
      </p:sp>
      <p:sp>
        <p:nvSpPr>
          <p:cNvPr id="6" name="Slide Number Placeholder 5"/>
          <p:cNvSpPr>
            <a:spLocks noGrp="1"/>
          </p:cNvSpPr>
          <p:nvPr>
            <p:ph type="sldNum" sz="quarter" idx="12"/>
          </p:nvPr>
        </p:nvSpPr>
        <p:spPr/>
        <p:txBody>
          <a:bodyPr/>
          <a:lstStyle/>
          <a:p>
            <a:fld id="{C52431B4-215A-4540-BC37-B5CB2C30DABC}" type="slidenum">
              <a:rPr lang="en-US" altLang="en-US" smtClean="0"/>
              <a:pPr/>
              <a:t>‹#›</a:t>
            </a:fld>
            <a:endParaRPr lang="en-US" altLang="en-US"/>
          </a:p>
        </p:txBody>
      </p:sp>
    </p:spTree>
    <p:extLst>
      <p:ext uri="{BB962C8B-B14F-4D97-AF65-F5344CB8AC3E}">
        <p14:creationId xmlns:p14="http://schemas.microsoft.com/office/powerpoint/2010/main" val="1012103442"/>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B6DFA76-DC63-4EE1-AEC8-26D8471E385B}" type="datetime1">
              <a:rPr lang="en-US" smtClean="0"/>
              <a:pPr>
                <a:defRPr/>
              </a:pPr>
              <a:t>10/30/2021</a:t>
            </a:fld>
            <a:endParaRPr lang="en-US"/>
          </a:p>
        </p:txBody>
      </p:sp>
      <p:sp>
        <p:nvSpPr>
          <p:cNvPr id="6" name="Footer Placeholder 5"/>
          <p:cNvSpPr>
            <a:spLocks noGrp="1"/>
          </p:cNvSpPr>
          <p:nvPr>
            <p:ph type="ftr" sz="quarter" idx="11"/>
          </p:nvPr>
        </p:nvSpPr>
        <p:spPr/>
        <p:txBody>
          <a:bodyPr/>
          <a:lstStyle/>
          <a:p>
            <a:pPr>
              <a:defRPr/>
            </a:pPr>
            <a:r>
              <a:rPr lang="en-US"/>
              <a:t>P. Himmele &amp; W. Himmele, 2016, www.TotalParticipationTechniques.com</a:t>
            </a:r>
          </a:p>
        </p:txBody>
      </p:sp>
      <p:sp>
        <p:nvSpPr>
          <p:cNvPr id="7" name="Slide Number Placeholder 6"/>
          <p:cNvSpPr>
            <a:spLocks noGrp="1"/>
          </p:cNvSpPr>
          <p:nvPr>
            <p:ph type="sldNum" sz="quarter" idx="12"/>
          </p:nvPr>
        </p:nvSpPr>
        <p:spPr/>
        <p:txBody>
          <a:bodyPr/>
          <a:lstStyle/>
          <a:p>
            <a:fld id="{E7B7706B-B817-46D2-9FB2-7D17D01317E2}" type="slidenum">
              <a:rPr lang="en-US" altLang="en-US" smtClean="0"/>
              <a:pPr/>
              <a:t>‹#›</a:t>
            </a:fld>
            <a:endParaRPr lang="en-US" altLang="en-US"/>
          </a:p>
        </p:txBody>
      </p:sp>
    </p:spTree>
    <p:extLst>
      <p:ext uri="{BB962C8B-B14F-4D97-AF65-F5344CB8AC3E}">
        <p14:creationId xmlns:p14="http://schemas.microsoft.com/office/powerpoint/2010/main" val="3767968288"/>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0D5FE41-8079-4656-A819-D17B3C4E5963}" type="datetime1">
              <a:rPr lang="en-US" smtClean="0"/>
              <a:pPr>
                <a:defRPr/>
              </a:pPr>
              <a:t>10/30/2021</a:t>
            </a:fld>
            <a:endParaRPr lang="en-US"/>
          </a:p>
        </p:txBody>
      </p:sp>
      <p:sp>
        <p:nvSpPr>
          <p:cNvPr id="8" name="Footer Placeholder 7"/>
          <p:cNvSpPr>
            <a:spLocks noGrp="1"/>
          </p:cNvSpPr>
          <p:nvPr>
            <p:ph type="ftr" sz="quarter" idx="11"/>
          </p:nvPr>
        </p:nvSpPr>
        <p:spPr/>
        <p:txBody>
          <a:bodyPr/>
          <a:lstStyle/>
          <a:p>
            <a:pPr>
              <a:defRPr/>
            </a:pPr>
            <a:r>
              <a:rPr lang="en-US"/>
              <a:t>P. Himmele &amp; W. Himmele, 2016, www.TotalParticipationTechniques.com</a:t>
            </a:r>
          </a:p>
        </p:txBody>
      </p:sp>
      <p:sp>
        <p:nvSpPr>
          <p:cNvPr id="9" name="Slide Number Placeholder 8"/>
          <p:cNvSpPr>
            <a:spLocks noGrp="1"/>
          </p:cNvSpPr>
          <p:nvPr>
            <p:ph type="sldNum" sz="quarter" idx="12"/>
          </p:nvPr>
        </p:nvSpPr>
        <p:spPr/>
        <p:txBody>
          <a:bodyPr/>
          <a:lstStyle/>
          <a:p>
            <a:fld id="{047C3A88-CA59-4DE8-8F5F-625C5DA97AC4}" type="slidenum">
              <a:rPr lang="en-US" altLang="en-US" smtClean="0"/>
              <a:pPr/>
              <a:t>‹#›</a:t>
            </a:fld>
            <a:endParaRPr lang="en-US" altLang="en-US"/>
          </a:p>
        </p:txBody>
      </p:sp>
    </p:spTree>
    <p:extLst>
      <p:ext uri="{BB962C8B-B14F-4D97-AF65-F5344CB8AC3E}">
        <p14:creationId xmlns:p14="http://schemas.microsoft.com/office/powerpoint/2010/main" val="2318801671"/>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96B2895-8F25-49ED-97D0-B0E16A743C90}" type="datetime1">
              <a:rPr lang="en-US" smtClean="0"/>
              <a:pPr>
                <a:defRPr/>
              </a:pPr>
              <a:t>10/30/2021</a:t>
            </a:fld>
            <a:endParaRPr lang="en-US"/>
          </a:p>
        </p:txBody>
      </p:sp>
      <p:sp>
        <p:nvSpPr>
          <p:cNvPr id="4" name="Footer Placeholder 3"/>
          <p:cNvSpPr>
            <a:spLocks noGrp="1"/>
          </p:cNvSpPr>
          <p:nvPr>
            <p:ph type="ftr" sz="quarter" idx="11"/>
          </p:nvPr>
        </p:nvSpPr>
        <p:spPr/>
        <p:txBody>
          <a:bodyPr/>
          <a:lstStyle/>
          <a:p>
            <a:pPr>
              <a:defRPr/>
            </a:pPr>
            <a:r>
              <a:rPr lang="en-US"/>
              <a:t>P. Himmele &amp; W. Himmele, 2016, www.TotalParticipationTechniques.com</a:t>
            </a:r>
          </a:p>
        </p:txBody>
      </p:sp>
      <p:sp>
        <p:nvSpPr>
          <p:cNvPr id="5" name="Slide Number Placeholder 4"/>
          <p:cNvSpPr>
            <a:spLocks noGrp="1"/>
          </p:cNvSpPr>
          <p:nvPr>
            <p:ph type="sldNum" sz="quarter" idx="12"/>
          </p:nvPr>
        </p:nvSpPr>
        <p:spPr/>
        <p:txBody>
          <a:bodyPr/>
          <a:lstStyle/>
          <a:p>
            <a:fld id="{A818512E-C05C-4728-AE97-E74E0DC57FA4}" type="slidenum">
              <a:rPr lang="en-US" altLang="en-US" smtClean="0"/>
              <a:pPr/>
              <a:t>‹#›</a:t>
            </a:fld>
            <a:endParaRPr lang="en-US" altLang="en-US"/>
          </a:p>
        </p:txBody>
      </p:sp>
    </p:spTree>
    <p:extLst>
      <p:ext uri="{BB962C8B-B14F-4D97-AF65-F5344CB8AC3E}">
        <p14:creationId xmlns:p14="http://schemas.microsoft.com/office/powerpoint/2010/main" val="1530203840"/>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DD3C7B3-BF3A-4B64-8E2A-19F8D53496C7}" type="datetime1">
              <a:rPr lang="en-US" smtClean="0"/>
              <a:pPr>
                <a:defRPr/>
              </a:pPr>
              <a:t>10/30/2021</a:t>
            </a:fld>
            <a:endParaRPr lang="en-US"/>
          </a:p>
        </p:txBody>
      </p:sp>
      <p:sp>
        <p:nvSpPr>
          <p:cNvPr id="3" name="Footer Placeholder 2"/>
          <p:cNvSpPr>
            <a:spLocks noGrp="1"/>
          </p:cNvSpPr>
          <p:nvPr>
            <p:ph type="ftr" sz="quarter" idx="11"/>
          </p:nvPr>
        </p:nvSpPr>
        <p:spPr/>
        <p:txBody>
          <a:bodyPr/>
          <a:lstStyle/>
          <a:p>
            <a:pPr>
              <a:defRPr/>
            </a:pPr>
            <a:r>
              <a:rPr lang="en-US"/>
              <a:t>P. Himmele &amp; W. Himmele, 2016, www.TotalParticipationTechniques.com</a:t>
            </a:r>
          </a:p>
        </p:txBody>
      </p:sp>
      <p:sp>
        <p:nvSpPr>
          <p:cNvPr id="4" name="Slide Number Placeholder 3"/>
          <p:cNvSpPr>
            <a:spLocks noGrp="1"/>
          </p:cNvSpPr>
          <p:nvPr>
            <p:ph type="sldNum" sz="quarter" idx="12"/>
          </p:nvPr>
        </p:nvSpPr>
        <p:spPr/>
        <p:txBody>
          <a:bodyPr/>
          <a:lstStyle/>
          <a:p>
            <a:fld id="{46DEE8F9-89CA-4DB6-8A0F-18796AD0ECFE}" type="slidenum">
              <a:rPr lang="en-US" altLang="en-US" smtClean="0"/>
              <a:pPr/>
              <a:t>‹#›</a:t>
            </a:fld>
            <a:endParaRPr lang="en-US" altLang="en-US"/>
          </a:p>
        </p:txBody>
      </p:sp>
    </p:spTree>
    <p:extLst>
      <p:ext uri="{BB962C8B-B14F-4D97-AF65-F5344CB8AC3E}">
        <p14:creationId xmlns:p14="http://schemas.microsoft.com/office/powerpoint/2010/main" val="2135718777"/>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4003AF2-7BD8-4E70-9AA5-701477D6A4EF}" type="datetime1">
              <a:rPr lang="en-US" smtClean="0"/>
              <a:pPr>
                <a:defRPr/>
              </a:pPr>
              <a:t>10/30/2021</a:t>
            </a:fld>
            <a:endParaRPr lang="en-US"/>
          </a:p>
        </p:txBody>
      </p:sp>
      <p:sp>
        <p:nvSpPr>
          <p:cNvPr id="6" name="Footer Placeholder 5"/>
          <p:cNvSpPr>
            <a:spLocks noGrp="1"/>
          </p:cNvSpPr>
          <p:nvPr>
            <p:ph type="ftr" sz="quarter" idx="11"/>
          </p:nvPr>
        </p:nvSpPr>
        <p:spPr/>
        <p:txBody>
          <a:bodyPr/>
          <a:lstStyle/>
          <a:p>
            <a:pPr>
              <a:defRPr/>
            </a:pPr>
            <a:r>
              <a:rPr lang="en-US"/>
              <a:t>P. Himmele &amp; W. Himmele, 2016, www.TotalParticipationTechniques.com</a:t>
            </a:r>
          </a:p>
        </p:txBody>
      </p:sp>
      <p:sp>
        <p:nvSpPr>
          <p:cNvPr id="7" name="Slide Number Placeholder 6"/>
          <p:cNvSpPr>
            <a:spLocks noGrp="1"/>
          </p:cNvSpPr>
          <p:nvPr>
            <p:ph type="sldNum" sz="quarter" idx="12"/>
          </p:nvPr>
        </p:nvSpPr>
        <p:spPr/>
        <p:txBody>
          <a:bodyPr/>
          <a:lstStyle/>
          <a:p>
            <a:fld id="{EDB7574F-670F-46C8-A8B0-2A3C6824B6E7}" type="slidenum">
              <a:rPr lang="en-US" altLang="en-US" smtClean="0"/>
              <a:pPr/>
              <a:t>‹#›</a:t>
            </a:fld>
            <a:endParaRPr lang="en-US" altLang="en-US"/>
          </a:p>
        </p:txBody>
      </p:sp>
    </p:spTree>
    <p:extLst>
      <p:ext uri="{BB962C8B-B14F-4D97-AF65-F5344CB8AC3E}">
        <p14:creationId xmlns:p14="http://schemas.microsoft.com/office/powerpoint/2010/main" val="911877747"/>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312B38F-888B-492E-B440-6607E3B750C8}" type="datetime1">
              <a:rPr lang="en-US" smtClean="0"/>
              <a:pPr>
                <a:defRPr/>
              </a:pPr>
              <a:t>10/30/2021</a:t>
            </a:fld>
            <a:endParaRPr lang="en-US"/>
          </a:p>
        </p:txBody>
      </p:sp>
      <p:sp>
        <p:nvSpPr>
          <p:cNvPr id="6" name="Footer Placeholder 5"/>
          <p:cNvSpPr>
            <a:spLocks noGrp="1"/>
          </p:cNvSpPr>
          <p:nvPr>
            <p:ph type="ftr" sz="quarter" idx="11"/>
          </p:nvPr>
        </p:nvSpPr>
        <p:spPr/>
        <p:txBody>
          <a:bodyPr/>
          <a:lstStyle/>
          <a:p>
            <a:pPr>
              <a:defRPr/>
            </a:pPr>
            <a:r>
              <a:rPr lang="en-US"/>
              <a:t>P. Himmele &amp; W. Himmele, 2016, www.TotalParticipationTechniques.com</a:t>
            </a:r>
          </a:p>
        </p:txBody>
      </p:sp>
      <p:sp>
        <p:nvSpPr>
          <p:cNvPr id="7" name="Slide Number Placeholder 6"/>
          <p:cNvSpPr>
            <a:spLocks noGrp="1"/>
          </p:cNvSpPr>
          <p:nvPr>
            <p:ph type="sldNum" sz="quarter" idx="12"/>
          </p:nvPr>
        </p:nvSpPr>
        <p:spPr/>
        <p:txBody>
          <a:bodyPr/>
          <a:lstStyle/>
          <a:p>
            <a:fld id="{51616F80-34B2-4211-9978-B81FAF8F1B9F}" type="slidenum">
              <a:rPr lang="en-US" altLang="en-US" smtClean="0"/>
              <a:pPr/>
              <a:t>‹#›</a:t>
            </a:fld>
            <a:endParaRPr lang="en-US" altLang="en-US"/>
          </a:p>
        </p:txBody>
      </p:sp>
    </p:spTree>
    <p:extLst>
      <p:ext uri="{BB962C8B-B14F-4D97-AF65-F5344CB8AC3E}">
        <p14:creationId xmlns:p14="http://schemas.microsoft.com/office/powerpoint/2010/main" val="76607557"/>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1A204A97-2E44-456C-A7E2-6EE2A4737740}" type="datetime1">
              <a:rPr lang="en-US" smtClean="0">
                <a:ea typeface="MS PGothic" panose="020B0600070205080204" pitchFamily="34" charset="-128"/>
              </a:rPr>
              <a:pPr fontAlgn="base">
                <a:spcBef>
                  <a:spcPct val="0"/>
                </a:spcBef>
                <a:spcAft>
                  <a:spcPct val="0"/>
                </a:spcAft>
                <a:defRPr/>
              </a:pPr>
              <a:t>10/30/2021</a:t>
            </a:fld>
            <a:endParaRPr lang="en-US">
              <a:ea typeface="MS PGothic" panose="020B0600070205080204" pitchFamily="34" charset="-128"/>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P. Himmele &amp; W. Himmele, 2016, www.TotalParticipationTechniques.com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1107F92-650A-4DF6-B182-F6B4B7D5FDE8}" type="slidenum">
              <a:rPr lang="en-US" altLang="en-US" smtClean="0">
                <a:ea typeface="MS PGothic" panose="020B0600070205080204" pitchFamily="34" charset="-128"/>
              </a:rPr>
              <a:pPr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4852618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thruBlk="1"/>
  </p:transition>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totalparticipationtechniques.com/copy-of-total-participation-techniqu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otalparticipationtechniques.com/copy-of-total-participation-techniques" TargetMode="External"/><Relationship Id="rId2" Type="http://schemas.openxmlformats.org/officeDocument/2006/relationships/hyperlink" Target="https://efe97423-a476-4e5e-b5b5-95ad90d66ba6.filesusr.com/ugd/201dfd_dfe7cb6dbb69479fad0152ca1a6b3677.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otalparticipationtechniques.com/copy-of-total-participation-techniques" TargetMode="External"/><Relationship Id="rId2" Type="http://schemas.openxmlformats.org/officeDocument/2006/relationships/hyperlink" Target="https://efe97423-a476-4e5e-b5b5-95ad90d66ba6.filesusr.com/ugd/201dfd_b93707913ba94a59aea1a8f732e7df3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4949" y="4426907"/>
            <a:ext cx="5806441" cy="1215466"/>
          </a:xfrm>
        </p:spPr>
        <p:txBody>
          <a:bodyPr>
            <a:normAutofit fontScale="90000"/>
          </a:bodyPr>
          <a:lstStyle/>
          <a:p>
            <a:pPr algn="r"/>
            <a:r>
              <a:rPr lang="en-US" sz="7200" dirty="0"/>
              <a:t>Why are we still </a:t>
            </a:r>
            <a:br>
              <a:rPr lang="en-US" sz="7200" dirty="0"/>
            </a:br>
            <a:r>
              <a:rPr lang="en-US" sz="7200" dirty="0"/>
              <a:t>doing that?</a:t>
            </a:r>
          </a:p>
        </p:txBody>
      </p:sp>
      <p:sp>
        <p:nvSpPr>
          <p:cNvPr id="3" name="Subtitle 2"/>
          <p:cNvSpPr>
            <a:spLocks noGrp="1"/>
          </p:cNvSpPr>
          <p:nvPr>
            <p:ph type="subTitle" idx="1"/>
          </p:nvPr>
        </p:nvSpPr>
        <p:spPr>
          <a:xfrm>
            <a:off x="1324949" y="2431093"/>
            <a:ext cx="5806440" cy="754025"/>
          </a:xfrm>
        </p:spPr>
        <p:txBody>
          <a:bodyPr>
            <a:normAutofit/>
          </a:bodyPr>
          <a:lstStyle/>
          <a:p>
            <a:endParaRPr lang="en-US" sz="2800" dirty="0"/>
          </a:p>
        </p:txBody>
      </p:sp>
      <p:pic>
        <p:nvPicPr>
          <p:cNvPr id="4" name="Picture 3">
            <a:extLst>
              <a:ext uri="{FF2B5EF4-FFF2-40B4-BE49-F238E27FC236}">
                <a16:creationId xmlns:a16="http://schemas.microsoft.com/office/drawing/2014/main" id="{04231CE7-7F5B-41DD-B5C7-034DB2B83D90}"/>
              </a:ext>
            </a:extLst>
          </p:cNvPr>
          <p:cNvPicPr>
            <a:picLocks noChangeAspect="1"/>
          </p:cNvPicPr>
          <p:nvPr/>
        </p:nvPicPr>
        <p:blipFill>
          <a:blip r:embed="rId2"/>
          <a:stretch>
            <a:fillRect/>
          </a:stretch>
        </p:blipFill>
        <p:spPr>
          <a:xfrm>
            <a:off x="7567252" y="643464"/>
            <a:ext cx="3299799" cy="4943520"/>
          </a:xfrm>
          <a:prstGeom prst="rect">
            <a:avLst/>
          </a:prstGeom>
        </p:spPr>
      </p:pic>
    </p:spTree>
    <p:extLst>
      <p:ext uri="{BB962C8B-B14F-4D97-AF65-F5344CB8AC3E}">
        <p14:creationId xmlns:p14="http://schemas.microsoft.com/office/powerpoint/2010/main" val="3842289378"/>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5" y="388937"/>
            <a:ext cx="9146380" cy="1020762"/>
          </a:xfrm>
        </p:spPr>
        <p:txBody>
          <a:bodyPr>
            <a:noAutofit/>
          </a:bodyPr>
          <a:lstStyle/>
          <a:p>
            <a:r>
              <a:rPr lang="en-US" sz="3200" i="1" dirty="0">
                <a:latin typeface="+mn-lt"/>
              </a:rPr>
              <a:t>Why are we still doing that?</a:t>
            </a:r>
            <a:br>
              <a:rPr lang="en-US" sz="3200" dirty="0">
                <a:latin typeface="+mn-lt"/>
              </a:rPr>
            </a:br>
            <a:r>
              <a:rPr lang="en-US" sz="3200" dirty="0">
                <a:latin typeface="+mn-lt"/>
              </a:rPr>
              <a:t>Bell Networking*</a:t>
            </a:r>
          </a:p>
        </p:txBody>
      </p:sp>
      <p:sp>
        <p:nvSpPr>
          <p:cNvPr id="3" name="Content Placeholder 2"/>
          <p:cNvSpPr>
            <a:spLocks noGrp="1"/>
          </p:cNvSpPr>
          <p:nvPr>
            <p:ph idx="1"/>
          </p:nvPr>
        </p:nvSpPr>
        <p:spPr/>
        <p:txBody>
          <a:bodyPr>
            <a:normAutofit/>
          </a:bodyPr>
          <a:lstStyle/>
          <a:p>
            <a:r>
              <a:rPr lang="en-US" dirty="0"/>
              <a:t>At the sound of the bell, find someone with whom you haven’t spoken today (or much), and discuss the prompt or the quote on the screen. You’ll need to bring your book along.</a:t>
            </a:r>
          </a:p>
          <a:p>
            <a:endParaRPr lang="en-US" dirty="0"/>
          </a:p>
          <a:p>
            <a:r>
              <a:rPr lang="en-US" dirty="0"/>
              <a:t>When the bell rings again, thank that person, and move along to find someone else with whom you haven’t spoken today. This time, address the new prompt that appears on the screen. </a:t>
            </a:r>
          </a:p>
          <a:p>
            <a:endParaRPr lang="en-US" dirty="0"/>
          </a:p>
          <a:p>
            <a:r>
              <a:rPr lang="en-US" dirty="0"/>
              <a:t>Repeat this every time the bell rings.</a:t>
            </a:r>
          </a:p>
        </p:txBody>
      </p:sp>
      <p:sp>
        <p:nvSpPr>
          <p:cNvPr id="6" name="Footer Placeholder 3">
            <a:extLst>
              <a:ext uri="{FF2B5EF4-FFF2-40B4-BE49-F238E27FC236}">
                <a16:creationId xmlns:a16="http://schemas.microsoft.com/office/drawing/2014/main" id="{AAFFEE5A-1B15-4CF9-B4B3-8F0D5B708749}"/>
              </a:ext>
            </a:extLst>
          </p:cNvPr>
          <p:cNvSpPr txBox="1">
            <a:spLocks/>
          </p:cNvSpPr>
          <p:nvPr/>
        </p:nvSpPr>
        <p:spPr>
          <a:xfrm>
            <a:off x="3828667" y="6240462"/>
            <a:ext cx="7850715" cy="504826"/>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*Bell Networking is from: Himmele, P. &amp; Himmele, W. (2017). Total Participation Techniques: Making every student an active learner. Alexandria, VA: ASCD</a:t>
            </a:r>
          </a:p>
        </p:txBody>
      </p:sp>
    </p:spTree>
    <p:extLst>
      <p:ext uri="{BB962C8B-B14F-4D97-AF65-F5344CB8AC3E}">
        <p14:creationId xmlns:p14="http://schemas.microsoft.com/office/powerpoint/2010/main" val="1889452852"/>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63" y="242037"/>
            <a:ext cx="10813473" cy="1325563"/>
          </a:xfrm>
        </p:spPr>
        <p:txBody>
          <a:bodyPr>
            <a:normAutofit/>
          </a:bodyPr>
          <a:lstStyle/>
          <a:p>
            <a:r>
              <a:rPr lang="en-US" sz="4000" i="1" dirty="0">
                <a:latin typeface="+mn-lt"/>
              </a:rPr>
              <a:t>Why are we still doing that?</a:t>
            </a:r>
            <a:br>
              <a:rPr lang="en-US" sz="4000" dirty="0">
                <a:latin typeface="+mn-lt"/>
              </a:rPr>
            </a:br>
            <a:r>
              <a:rPr lang="en-US" sz="4000" dirty="0">
                <a:latin typeface="+mn-lt"/>
              </a:rPr>
              <a:t>Bell Prompt #1</a:t>
            </a:r>
          </a:p>
        </p:txBody>
      </p:sp>
      <p:sp>
        <p:nvSpPr>
          <p:cNvPr id="3" name="Content Placeholder 2"/>
          <p:cNvSpPr>
            <a:spLocks noGrp="1"/>
          </p:cNvSpPr>
          <p:nvPr>
            <p:ph idx="1"/>
          </p:nvPr>
        </p:nvSpPr>
        <p:spPr>
          <a:xfrm>
            <a:off x="838199" y="1967293"/>
            <a:ext cx="10515600" cy="4351338"/>
          </a:xfrm>
        </p:spPr>
        <p:txBody>
          <a:bodyPr>
            <a:normAutofit/>
          </a:bodyPr>
          <a:lstStyle/>
          <a:p>
            <a:pPr lvl="0"/>
            <a:r>
              <a:rPr lang="en-US" sz="3200" dirty="0"/>
              <a:t>Discuss the following quote:</a:t>
            </a:r>
          </a:p>
          <a:p>
            <a:pPr lvl="1"/>
            <a:r>
              <a:rPr lang="en-US" sz="2800" dirty="0">
                <a:solidFill>
                  <a:srgbClr val="231F20"/>
                </a:solidFill>
                <a:effectLst/>
                <a:latin typeface="Corbel" panose="020B0503020204020204" pitchFamily="34" charset="0"/>
                <a:ea typeface="Calibri" panose="020F0502020204030204" pitchFamily="34" charset="0"/>
                <a:cs typeface="Times New Roman" panose="02020603050405020304" pitchFamily="18" charset="0"/>
              </a:rPr>
              <a:t>“Even getting somewhat good at it didn’t alleviate the worry; as anyone who’s done it can attest, telemarketing is brutal work. But teaching is arguably harder—in a keep-you-up-at-night, never-forget-your-worst-mistakes kind of way. It’s the type of work that can mess with your head. When </a:t>
            </a:r>
            <a:r>
              <a:rPr lang="en-US" sz="2800" dirty="0" err="1">
                <a:solidFill>
                  <a:srgbClr val="231F20"/>
                </a:solidFill>
                <a:effectLst/>
                <a:latin typeface="Corbel" panose="020B0503020204020204" pitchFamily="34" charset="0"/>
                <a:ea typeface="Calibri" panose="020F0502020204030204" pitchFamily="34" charset="0"/>
                <a:cs typeface="Times New Roman" panose="02020603050405020304" pitchFamily="18" charset="0"/>
              </a:rPr>
              <a:t>Pérsida</a:t>
            </a:r>
            <a:r>
              <a:rPr lang="en-US" sz="2800" dirty="0">
                <a:solidFill>
                  <a:srgbClr val="231F20"/>
                </a:solidFill>
                <a:effectLst/>
                <a:latin typeface="Corbel" panose="020B0503020204020204" pitchFamily="34" charset="0"/>
                <a:ea typeface="Calibri" panose="020F0502020204030204" pitchFamily="34" charset="0"/>
                <a:cs typeface="Times New Roman" panose="02020603050405020304" pitchFamily="18" charset="0"/>
              </a:rPr>
              <a:t> had a bad day as a telemarketer, she felt like a bad telemarketer; when she had a</a:t>
            </a:r>
            <a:r>
              <a:rPr lang="en-US" sz="2800" dirty="0">
                <a:latin typeface="Corbel" panose="020B0503020204020204" pitchFamily="34" charset="0"/>
                <a:ea typeface="Calibri" panose="020F0502020204030204" pitchFamily="34" charset="0"/>
                <a:cs typeface="Times New Roman" panose="02020603050405020304" pitchFamily="18" charset="0"/>
              </a:rPr>
              <a:t> </a:t>
            </a:r>
            <a:r>
              <a:rPr lang="en-US" sz="2800" dirty="0">
                <a:solidFill>
                  <a:srgbClr val="231F20"/>
                </a:solidFill>
                <a:effectLst/>
                <a:latin typeface="Corbel" panose="020B0503020204020204" pitchFamily="34" charset="0"/>
                <a:ea typeface="Calibri" panose="020F0502020204030204" pitchFamily="34" charset="0"/>
                <a:cs typeface="Times New Roman" panose="02020603050405020304" pitchFamily="18" charset="0"/>
              </a:rPr>
              <a:t>bad day as a teacher, she felt like a bad </a:t>
            </a:r>
            <a:r>
              <a:rPr lang="en-US" sz="2800" i="1" dirty="0">
                <a:solidFill>
                  <a:srgbClr val="231F20"/>
                </a:solidFill>
                <a:effectLst/>
                <a:latin typeface="Corbel" panose="020B0503020204020204" pitchFamily="34" charset="0"/>
                <a:ea typeface="Calibri" panose="020F0502020204030204" pitchFamily="34" charset="0"/>
                <a:cs typeface="Times New Roman" panose="02020603050405020304" pitchFamily="18" charset="0"/>
              </a:rPr>
              <a:t>person</a:t>
            </a:r>
            <a:r>
              <a:rPr lang="en-US" sz="2800" dirty="0">
                <a:solidFill>
                  <a:srgbClr val="231F20"/>
                </a:solidFill>
                <a:effectLst/>
                <a:latin typeface="Corbel" panose="020B0503020204020204" pitchFamily="34" charset="0"/>
                <a:ea typeface="Calibri" panose="020F0502020204030204" pitchFamily="34" charset="0"/>
                <a:cs typeface="Times New Roman" panose="02020603050405020304" pitchFamily="18" charset="0"/>
              </a:rPr>
              <a:t>.” (Why are we still doing that? p. 2)</a:t>
            </a:r>
            <a:endParaRPr lang="en-US" sz="2800" dirty="0">
              <a:effectLst/>
              <a:latin typeface="Corbel" panose="020B0503020204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p>
          <a:p>
            <a:endParaRPr lang="en-US" sz="3200" dirty="0"/>
          </a:p>
        </p:txBody>
      </p:sp>
      <p:sp>
        <p:nvSpPr>
          <p:cNvPr id="6" name="Footer Placeholder 3">
            <a:extLst>
              <a:ext uri="{FF2B5EF4-FFF2-40B4-BE49-F238E27FC236}">
                <a16:creationId xmlns:a16="http://schemas.microsoft.com/office/drawing/2014/main" id="{2D01D354-60B2-4AD5-93D4-437DDF190DB4}"/>
              </a:ext>
            </a:extLst>
          </p:cNvPr>
          <p:cNvSpPr txBox="1">
            <a:spLocks/>
          </p:cNvSpPr>
          <p:nvPr/>
        </p:nvSpPr>
        <p:spPr>
          <a:xfrm>
            <a:off x="3828667" y="6240462"/>
            <a:ext cx="7850715" cy="504826"/>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*Bell Networking is from: Himmele, P. &amp; Himmele, W. (2017). Total Participation Techniques: Making every student an active learner. Alexandria, VA: ASCD</a:t>
            </a:r>
          </a:p>
        </p:txBody>
      </p:sp>
    </p:spTree>
    <p:extLst>
      <p:ext uri="{BB962C8B-B14F-4D97-AF65-F5344CB8AC3E}">
        <p14:creationId xmlns:p14="http://schemas.microsoft.com/office/powerpoint/2010/main" val="1323256546"/>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63" y="242037"/>
            <a:ext cx="10813473" cy="1325563"/>
          </a:xfrm>
        </p:spPr>
        <p:txBody>
          <a:bodyPr>
            <a:normAutofit/>
          </a:bodyPr>
          <a:lstStyle/>
          <a:p>
            <a:r>
              <a:rPr lang="en-US" sz="4000" i="1" dirty="0">
                <a:latin typeface="+mn-lt"/>
              </a:rPr>
              <a:t>Why are we still doing that?</a:t>
            </a:r>
            <a:br>
              <a:rPr lang="en-US" sz="4000" dirty="0">
                <a:latin typeface="+mn-lt"/>
              </a:rPr>
            </a:br>
            <a:r>
              <a:rPr lang="en-US" sz="4000" dirty="0">
                <a:latin typeface="+mn-lt"/>
              </a:rPr>
              <a:t>Bell Prompt #2</a:t>
            </a:r>
          </a:p>
        </p:txBody>
      </p:sp>
      <p:sp>
        <p:nvSpPr>
          <p:cNvPr id="3" name="Content Placeholder 2"/>
          <p:cNvSpPr>
            <a:spLocks noGrp="1"/>
          </p:cNvSpPr>
          <p:nvPr>
            <p:ph idx="1"/>
          </p:nvPr>
        </p:nvSpPr>
        <p:spPr>
          <a:xfrm>
            <a:off x="838199" y="1967293"/>
            <a:ext cx="10515600" cy="4351338"/>
          </a:xfrm>
        </p:spPr>
        <p:txBody>
          <a:bodyPr>
            <a:noAutofit/>
          </a:bodyPr>
          <a:lstStyle/>
          <a:p>
            <a:pPr lvl="0"/>
            <a:r>
              <a:rPr lang="en-US" dirty="0">
                <a:latin typeface="Corbel" panose="020B0503020204020204" pitchFamily="34" charset="0"/>
              </a:rPr>
              <a:t>Discuss the following quote:</a:t>
            </a:r>
          </a:p>
          <a:p>
            <a:pPr lvl="1"/>
            <a:r>
              <a:rPr lang="en-US" dirty="0">
                <a:solidFill>
                  <a:srgbClr val="231F20"/>
                </a:solidFill>
                <a:effectLst/>
                <a:latin typeface="Corbel" panose="020B0503020204020204" pitchFamily="34" charset="0"/>
                <a:ea typeface="Calibri" panose="020F0502020204030204" pitchFamily="34" charset="0"/>
                <a:cs typeface="Times New Roman" panose="02020603050405020304" pitchFamily="18" charset="0"/>
              </a:rPr>
              <a:t>Though it felt like an eternity, your reading lasted less than one minute. You read a total of 37 words during the 28 minutes your class spent on this round robin reading activity. Although the instructional intent was to build your fluency and comprehension, we’re going to argue that not</a:t>
            </a:r>
            <a:r>
              <a:rPr lang="en-US" dirty="0">
                <a:latin typeface="Corbel" panose="020B0503020204020204" pitchFamily="34" charset="0"/>
                <a:ea typeface="Calibri" panose="020F0502020204030204" pitchFamily="34" charset="0"/>
                <a:cs typeface="Times New Roman" panose="02020603050405020304" pitchFamily="18" charset="0"/>
              </a:rPr>
              <a:t> </a:t>
            </a:r>
            <a:r>
              <a:rPr lang="en-US" dirty="0">
                <a:solidFill>
                  <a:srgbClr val="231F20"/>
                </a:solidFill>
                <a:effectLst/>
                <a:latin typeface="Corbel" panose="020B0503020204020204" pitchFamily="34" charset="0"/>
                <a:ea typeface="Calibri" panose="020F0502020204030204" pitchFamily="34" charset="0"/>
                <a:cs typeface="Times New Roman" panose="02020603050405020304" pitchFamily="18" charset="0"/>
              </a:rPr>
              <a:t>only did this round robin reading experience do little to help you become a better reader, it may actually have hindered your literacy progress and put an additional barrier between you and the content. (Why are we still doing that? p. 8)</a:t>
            </a:r>
            <a:endParaRPr lang="en-US" dirty="0">
              <a:effectLst/>
              <a:latin typeface="Corbel" panose="020B0503020204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dirty="0">
              <a:latin typeface="Corbel" panose="020B0503020204020204" pitchFamily="34" charset="0"/>
            </a:endParaRPr>
          </a:p>
        </p:txBody>
      </p:sp>
      <p:sp>
        <p:nvSpPr>
          <p:cNvPr id="6" name="Footer Placeholder 3">
            <a:extLst>
              <a:ext uri="{FF2B5EF4-FFF2-40B4-BE49-F238E27FC236}">
                <a16:creationId xmlns:a16="http://schemas.microsoft.com/office/drawing/2014/main" id="{2D01D354-60B2-4AD5-93D4-437DDF190DB4}"/>
              </a:ext>
            </a:extLst>
          </p:cNvPr>
          <p:cNvSpPr txBox="1">
            <a:spLocks/>
          </p:cNvSpPr>
          <p:nvPr/>
        </p:nvSpPr>
        <p:spPr>
          <a:xfrm>
            <a:off x="3828667" y="6240462"/>
            <a:ext cx="7850715" cy="504826"/>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*Bell Networking is from: Himmele, P. &amp; Himmele, W. (2017). Total Participation Techniques: Making every student an active learner. Alexandria, VA: ASCD</a:t>
            </a:r>
          </a:p>
        </p:txBody>
      </p:sp>
    </p:spTree>
    <p:extLst>
      <p:ext uri="{BB962C8B-B14F-4D97-AF65-F5344CB8AC3E}">
        <p14:creationId xmlns:p14="http://schemas.microsoft.com/office/powerpoint/2010/main" val="512941082"/>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63" y="242037"/>
            <a:ext cx="10813473" cy="1325563"/>
          </a:xfrm>
        </p:spPr>
        <p:txBody>
          <a:bodyPr>
            <a:normAutofit/>
          </a:bodyPr>
          <a:lstStyle/>
          <a:p>
            <a:r>
              <a:rPr lang="en-US" sz="4000" i="1" dirty="0">
                <a:latin typeface="+mn-lt"/>
              </a:rPr>
              <a:t>Why are we still doing that?</a:t>
            </a:r>
            <a:br>
              <a:rPr lang="en-US" sz="4000" dirty="0">
                <a:latin typeface="+mn-lt"/>
              </a:rPr>
            </a:br>
            <a:r>
              <a:rPr lang="en-US" sz="4000" dirty="0">
                <a:latin typeface="+mn-lt"/>
              </a:rPr>
              <a:t>Bell Prompt #3</a:t>
            </a:r>
          </a:p>
        </p:txBody>
      </p:sp>
      <p:sp>
        <p:nvSpPr>
          <p:cNvPr id="3" name="Content Placeholder 2"/>
          <p:cNvSpPr>
            <a:spLocks noGrp="1"/>
          </p:cNvSpPr>
          <p:nvPr>
            <p:ph idx="1"/>
          </p:nvPr>
        </p:nvSpPr>
        <p:spPr>
          <a:xfrm>
            <a:off x="838199" y="1967293"/>
            <a:ext cx="10515600" cy="4351338"/>
          </a:xfrm>
        </p:spPr>
        <p:txBody>
          <a:bodyPr>
            <a:noAutofit/>
          </a:bodyPr>
          <a:lstStyle/>
          <a:p>
            <a:pPr lvl="0"/>
            <a:r>
              <a:rPr lang="en-US" dirty="0">
                <a:latin typeface="Corbel" panose="020B0503020204020204" pitchFamily="34" charset="0"/>
              </a:rPr>
              <a:t>Discuss the following quote:</a:t>
            </a:r>
          </a:p>
          <a:p>
            <a:pPr lvl="1"/>
            <a:r>
              <a:rPr lang="en-US" kern="12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“We are all visual learners, and we are all auditory learners, not just some of us,” write Hattie and Yates (2014). “Laboratory studies reveal that we all learn well when the inputs we experience are multimodal or conveyed through different media . . . [or] when words and images are combined” (Hattie &amp; Yates, cited in Himmele &amp; Himmele, 2021, p. 35)</a:t>
            </a:r>
            <a:endParaRPr lang="en-US" dirty="0">
              <a:effectLst/>
              <a:latin typeface="Corbel" panose="020B0503020204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dirty="0">
              <a:latin typeface="Corbel" panose="020B0503020204020204" pitchFamily="34" charset="0"/>
            </a:endParaRPr>
          </a:p>
        </p:txBody>
      </p:sp>
      <p:sp>
        <p:nvSpPr>
          <p:cNvPr id="6" name="Footer Placeholder 3">
            <a:extLst>
              <a:ext uri="{FF2B5EF4-FFF2-40B4-BE49-F238E27FC236}">
                <a16:creationId xmlns:a16="http://schemas.microsoft.com/office/drawing/2014/main" id="{2D01D354-60B2-4AD5-93D4-437DDF190DB4}"/>
              </a:ext>
            </a:extLst>
          </p:cNvPr>
          <p:cNvSpPr txBox="1">
            <a:spLocks/>
          </p:cNvSpPr>
          <p:nvPr/>
        </p:nvSpPr>
        <p:spPr>
          <a:xfrm>
            <a:off x="3828667" y="6240462"/>
            <a:ext cx="7850715" cy="504826"/>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*Bell Networking is from: Himmele, P. &amp; Himmele, W. (2017). Total Participation Techniques: Making every student an active learner. Alexandria, VA: ASCD</a:t>
            </a:r>
          </a:p>
        </p:txBody>
      </p:sp>
    </p:spTree>
    <p:extLst>
      <p:ext uri="{BB962C8B-B14F-4D97-AF65-F5344CB8AC3E}">
        <p14:creationId xmlns:p14="http://schemas.microsoft.com/office/powerpoint/2010/main" val="1433006541"/>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63" y="242037"/>
            <a:ext cx="10813473" cy="1325563"/>
          </a:xfrm>
        </p:spPr>
        <p:txBody>
          <a:bodyPr>
            <a:normAutofit/>
          </a:bodyPr>
          <a:lstStyle/>
          <a:p>
            <a:r>
              <a:rPr lang="en-US" sz="4000" i="1" dirty="0">
                <a:latin typeface="+mn-lt"/>
              </a:rPr>
              <a:t>Why are we still doing that?</a:t>
            </a:r>
            <a:br>
              <a:rPr lang="en-US" sz="4000" dirty="0">
                <a:latin typeface="+mn-lt"/>
              </a:rPr>
            </a:br>
            <a:r>
              <a:rPr lang="en-US" sz="4000" dirty="0">
                <a:latin typeface="+mn-lt"/>
              </a:rPr>
              <a:t>Bell Prompt #4</a:t>
            </a:r>
          </a:p>
        </p:txBody>
      </p:sp>
      <p:sp>
        <p:nvSpPr>
          <p:cNvPr id="3" name="Content Placeholder 2"/>
          <p:cNvSpPr>
            <a:spLocks noGrp="1"/>
          </p:cNvSpPr>
          <p:nvPr>
            <p:ph idx="1"/>
          </p:nvPr>
        </p:nvSpPr>
        <p:spPr>
          <a:xfrm>
            <a:off x="838199" y="1967293"/>
            <a:ext cx="10515600" cy="4351338"/>
          </a:xfrm>
        </p:spPr>
        <p:txBody>
          <a:bodyPr>
            <a:noAutofit/>
          </a:bodyPr>
          <a:lstStyle/>
          <a:p>
            <a:pPr lvl="0"/>
            <a:r>
              <a:rPr lang="en-US" dirty="0">
                <a:latin typeface="Corbel" panose="020B0503020204020204" pitchFamily="34" charset="0"/>
              </a:rPr>
              <a:t>Discuss the following quote:</a:t>
            </a:r>
          </a:p>
          <a:p>
            <a:pPr lvl="1"/>
            <a:r>
              <a:rPr lang="en-US" dirty="0">
                <a:solidFill>
                  <a:srgbClr val="231F20"/>
                </a:solidFill>
                <a:effectLst/>
                <a:latin typeface="Corbel" panose="020B0503020204020204" pitchFamily="34" charset="0"/>
                <a:ea typeface="Calibri" panose="020F0502020204030204" pitchFamily="34" charset="0"/>
                <a:cs typeface="Times New Roman" panose="02020603050405020304" pitchFamily="18" charset="0"/>
              </a:rPr>
              <a:t>“The use of formative assessment has been shown to add an extra six to nine months of learning per year” (p. 59). “In fact, decades of research surrounding formative assessment lead us to believe that there is no better way to accelerate student growth.” (Why are we still doing that? p. 69)</a:t>
            </a:r>
            <a:endParaRPr lang="en-US" dirty="0">
              <a:effectLst/>
              <a:latin typeface="Corbel" panose="020B0503020204020204" pitchFamily="34" charset="0"/>
              <a:ea typeface="Calibri" panose="020F0502020204030204" pitchFamily="34" charset="0"/>
              <a:cs typeface="Times New Roman" panose="02020603050405020304" pitchFamily="18" charset="0"/>
            </a:endParaRPr>
          </a:p>
          <a:p>
            <a:endParaRPr lang="en-US" dirty="0">
              <a:latin typeface="Corbel" panose="020B0503020204020204" pitchFamily="34" charset="0"/>
            </a:endParaRPr>
          </a:p>
        </p:txBody>
      </p:sp>
      <p:sp>
        <p:nvSpPr>
          <p:cNvPr id="6" name="Footer Placeholder 3">
            <a:extLst>
              <a:ext uri="{FF2B5EF4-FFF2-40B4-BE49-F238E27FC236}">
                <a16:creationId xmlns:a16="http://schemas.microsoft.com/office/drawing/2014/main" id="{2D01D354-60B2-4AD5-93D4-437DDF190DB4}"/>
              </a:ext>
            </a:extLst>
          </p:cNvPr>
          <p:cNvSpPr txBox="1">
            <a:spLocks/>
          </p:cNvSpPr>
          <p:nvPr/>
        </p:nvSpPr>
        <p:spPr>
          <a:xfrm>
            <a:off x="3828667" y="6240462"/>
            <a:ext cx="7850715" cy="504826"/>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*Bell Networking is from: Himmele, P. &amp; Himmele, W. (2017). Total Participation Techniques: Making every student an active learner. Alexandria, VA: ASCD</a:t>
            </a:r>
          </a:p>
        </p:txBody>
      </p:sp>
    </p:spTree>
    <p:extLst>
      <p:ext uri="{BB962C8B-B14F-4D97-AF65-F5344CB8AC3E}">
        <p14:creationId xmlns:p14="http://schemas.microsoft.com/office/powerpoint/2010/main" val="2372204346"/>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63" y="242037"/>
            <a:ext cx="10813473" cy="1325563"/>
          </a:xfrm>
        </p:spPr>
        <p:txBody>
          <a:bodyPr>
            <a:normAutofit/>
          </a:bodyPr>
          <a:lstStyle/>
          <a:p>
            <a:r>
              <a:rPr lang="en-US" sz="4000" i="1" dirty="0">
                <a:latin typeface="+mn-lt"/>
              </a:rPr>
              <a:t>Why are we still doing that?</a:t>
            </a:r>
            <a:br>
              <a:rPr lang="en-US" sz="4000" dirty="0">
                <a:latin typeface="+mn-lt"/>
              </a:rPr>
            </a:br>
            <a:r>
              <a:rPr lang="en-US" sz="4000" dirty="0">
                <a:latin typeface="+mn-lt"/>
              </a:rPr>
              <a:t>Bell Prompt #5</a:t>
            </a:r>
          </a:p>
        </p:txBody>
      </p:sp>
      <p:sp>
        <p:nvSpPr>
          <p:cNvPr id="3" name="Content Placeholder 2"/>
          <p:cNvSpPr>
            <a:spLocks noGrp="1"/>
          </p:cNvSpPr>
          <p:nvPr>
            <p:ph idx="1"/>
          </p:nvPr>
        </p:nvSpPr>
        <p:spPr>
          <a:xfrm>
            <a:off x="838199" y="1967293"/>
            <a:ext cx="10515600" cy="4351338"/>
          </a:xfrm>
        </p:spPr>
        <p:txBody>
          <a:bodyPr>
            <a:noAutofit/>
          </a:bodyPr>
          <a:lstStyle/>
          <a:p>
            <a:pPr lvl="0"/>
            <a:r>
              <a:rPr lang="en-US" dirty="0">
                <a:latin typeface="Corbel" panose="020B0503020204020204" pitchFamily="34" charset="0"/>
              </a:rPr>
              <a:t>Discuss the following quote:</a:t>
            </a:r>
          </a:p>
          <a:p>
            <a:pPr lvl="1"/>
            <a:r>
              <a:rPr lang="en-US" dirty="0">
                <a:solidFill>
                  <a:srgbClr val="231F20"/>
                </a:solidFill>
                <a:effectLst/>
                <a:latin typeface="Corbel" panose="020B0503020204020204" pitchFamily="34" charset="0"/>
                <a:ea typeface="Calibri" panose="020F0502020204030204" pitchFamily="34" charset="0"/>
                <a:cs typeface="Times New Roman" panose="02020603050405020304" pitchFamily="18" charset="0"/>
              </a:rPr>
              <a:t>“Guardrails can be helpful, but nobody appreciates, or is helped by a backseat driver. Likewise, when the pacing guide stops feeling like a guide and starts feeling like handcuffs, it has gone too far. … When it leaves no time for reading, writing, and discussing, and when it calls for surface-level learning of important concepts resulting in little actual learning, it has gone too far. When it causes us to ignore the needs of our English learners, our learners experiencing trauma, our students with special needs, and our most vulnerable students, it is time to draw the line. The pacing guide has gone too far.” (Why are we still doing that? p. 82)</a:t>
            </a:r>
            <a:endParaRPr lang="en-US" dirty="0">
              <a:effectLst/>
              <a:latin typeface="Corbel" panose="020B0503020204020204" pitchFamily="34" charset="0"/>
              <a:ea typeface="Calibri" panose="020F0502020204030204" pitchFamily="34" charset="0"/>
              <a:cs typeface="Times New Roman" panose="02020603050405020304" pitchFamily="18" charset="0"/>
            </a:endParaRPr>
          </a:p>
          <a:p>
            <a:endParaRPr lang="en-US" dirty="0">
              <a:latin typeface="Corbel" panose="020B0503020204020204" pitchFamily="34" charset="0"/>
            </a:endParaRPr>
          </a:p>
        </p:txBody>
      </p:sp>
      <p:sp>
        <p:nvSpPr>
          <p:cNvPr id="6" name="Footer Placeholder 3">
            <a:extLst>
              <a:ext uri="{FF2B5EF4-FFF2-40B4-BE49-F238E27FC236}">
                <a16:creationId xmlns:a16="http://schemas.microsoft.com/office/drawing/2014/main" id="{2D01D354-60B2-4AD5-93D4-437DDF190DB4}"/>
              </a:ext>
            </a:extLst>
          </p:cNvPr>
          <p:cNvSpPr txBox="1">
            <a:spLocks/>
          </p:cNvSpPr>
          <p:nvPr/>
        </p:nvSpPr>
        <p:spPr>
          <a:xfrm>
            <a:off x="3828667" y="6240462"/>
            <a:ext cx="7850715" cy="504826"/>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*Bell Networking is from: Himmele, P. &amp; Himmele, W. (2017). Total Participation Techniques: Making every student an active learner. Alexandria, VA: ASCD</a:t>
            </a:r>
          </a:p>
        </p:txBody>
      </p:sp>
    </p:spTree>
    <p:extLst>
      <p:ext uri="{BB962C8B-B14F-4D97-AF65-F5344CB8AC3E}">
        <p14:creationId xmlns:p14="http://schemas.microsoft.com/office/powerpoint/2010/main" val="1551857454"/>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63" y="242037"/>
            <a:ext cx="10813473" cy="1325563"/>
          </a:xfrm>
        </p:spPr>
        <p:txBody>
          <a:bodyPr>
            <a:normAutofit/>
          </a:bodyPr>
          <a:lstStyle/>
          <a:p>
            <a:r>
              <a:rPr lang="en-US" sz="4000" i="1" dirty="0">
                <a:latin typeface="+mn-lt"/>
              </a:rPr>
              <a:t>Why are we still doing that?</a:t>
            </a:r>
            <a:br>
              <a:rPr lang="en-US" sz="4000" dirty="0">
                <a:latin typeface="+mn-lt"/>
              </a:rPr>
            </a:br>
            <a:r>
              <a:rPr lang="en-US" sz="4000" dirty="0">
                <a:latin typeface="+mn-lt"/>
              </a:rPr>
              <a:t>Bell Prompt #6</a:t>
            </a:r>
          </a:p>
        </p:txBody>
      </p:sp>
      <p:sp>
        <p:nvSpPr>
          <p:cNvPr id="3" name="Content Placeholder 2"/>
          <p:cNvSpPr>
            <a:spLocks noGrp="1"/>
          </p:cNvSpPr>
          <p:nvPr>
            <p:ph idx="1"/>
          </p:nvPr>
        </p:nvSpPr>
        <p:spPr>
          <a:xfrm>
            <a:off x="838199" y="1967293"/>
            <a:ext cx="10515600" cy="4351338"/>
          </a:xfrm>
        </p:spPr>
        <p:txBody>
          <a:bodyPr>
            <a:noAutofit/>
          </a:bodyPr>
          <a:lstStyle/>
          <a:p>
            <a:pPr lvl="0"/>
            <a:r>
              <a:rPr lang="en-US" dirty="0">
                <a:latin typeface="Corbel" panose="020B0503020204020204" pitchFamily="34" charset="0"/>
              </a:rPr>
              <a:t>Discuss the following:</a:t>
            </a:r>
          </a:p>
          <a:p>
            <a:pPr lvl="1"/>
            <a:r>
              <a:rPr lang="en-US" dirty="0">
                <a:solidFill>
                  <a:srgbClr val="231F20"/>
                </a:solidFill>
                <a:effectLst/>
                <a:latin typeface="Corbel" panose="020B0503020204020204" pitchFamily="34" charset="0"/>
                <a:ea typeface="Calibri" panose="020F0502020204030204" pitchFamily="34" charset="0"/>
                <a:cs typeface="Times New Roman" panose="02020603050405020304" pitchFamily="18" charset="0"/>
              </a:rPr>
              <a:t>Why do the authors include the following quote from the movie</a:t>
            </a:r>
            <a:r>
              <a:rPr lang="en-US" i="1" dirty="0">
                <a:solidFill>
                  <a:srgbClr val="231F20"/>
                </a:solidFill>
                <a:effectLst/>
                <a:latin typeface="Corbel" panose="020B0503020204020204" pitchFamily="34" charset="0"/>
                <a:ea typeface="Calibri" panose="020F0502020204030204" pitchFamily="34" charset="0"/>
                <a:cs typeface="Times New Roman" panose="02020603050405020304" pitchFamily="18" charset="0"/>
              </a:rPr>
              <a:t>, The Devil Wears Prada</a:t>
            </a:r>
            <a:r>
              <a:rPr lang="en-US" dirty="0">
                <a:solidFill>
                  <a:srgbClr val="231F20"/>
                </a:solidFill>
                <a:effectLst/>
                <a:latin typeface="Corbel" panose="020B0503020204020204" pitchFamily="34" charset="0"/>
                <a:ea typeface="Calibri" panose="020F0502020204030204" pitchFamily="34" charset="0"/>
                <a:cs typeface="Times New Roman" panose="02020603050405020304" pitchFamily="18" charset="0"/>
              </a:rPr>
              <a:t>, to introduce their chapter on standardized test-based practices: “I’m just one stomach flu away from my goal weight”? </a:t>
            </a:r>
            <a:r>
              <a:rPr lang="en-US" dirty="0">
                <a:solidFill>
                  <a:srgbClr val="231F20"/>
                </a:solidFill>
                <a:latin typeface="Corbel" panose="020B0503020204020204" pitchFamily="34" charset="0"/>
                <a:cs typeface="Times New Roman" panose="02020603050405020304" pitchFamily="18" charset="0"/>
              </a:rPr>
              <a:t>Unpack that comparison.</a:t>
            </a:r>
            <a:endParaRPr lang="en-US" dirty="0">
              <a:latin typeface="Corbel" panose="020B0503020204020204" pitchFamily="34" charset="0"/>
            </a:endParaRPr>
          </a:p>
          <a:p>
            <a:endParaRPr lang="en-US" dirty="0">
              <a:latin typeface="Corbel" panose="020B0503020204020204" pitchFamily="34" charset="0"/>
            </a:endParaRPr>
          </a:p>
        </p:txBody>
      </p:sp>
      <p:sp>
        <p:nvSpPr>
          <p:cNvPr id="6" name="Footer Placeholder 3">
            <a:extLst>
              <a:ext uri="{FF2B5EF4-FFF2-40B4-BE49-F238E27FC236}">
                <a16:creationId xmlns:a16="http://schemas.microsoft.com/office/drawing/2014/main" id="{2D01D354-60B2-4AD5-93D4-437DDF190DB4}"/>
              </a:ext>
            </a:extLst>
          </p:cNvPr>
          <p:cNvSpPr txBox="1">
            <a:spLocks/>
          </p:cNvSpPr>
          <p:nvPr/>
        </p:nvSpPr>
        <p:spPr>
          <a:xfrm>
            <a:off x="3828667" y="6240462"/>
            <a:ext cx="7850715" cy="504826"/>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*Bell Networking is from: Himmele, P. &amp; Himmele, W. (2017). Total Participation Techniques: Making every student an active learner. Alexandria, VA: ASCD</a:t>
            </a:r>
          </a:p>
        </p:txBody>
      </p:sp>
    </p:spTree>
    <p:extLst>
      <p:ext uri="{BB962C8B-B14F-4D97-AF65-F5344CB8AC3E}">
        <p14:creationId xmlns:p14="http://schemas.microsoft.com/office/powerpoint/2010/main" val="3405526591"/>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63" y="242037"/>
            <a:ext cx="10813473" cy="1325563"/>
          </a:xfrm>
        </p:spPr>
        <p:txBody>
          <a:bodyPr>
            <a:normAutofit/>
          </a:bodyPr>
          <a:lstStyle/>
          <a:p>
            <a:r>
              <a:rPr lang="en-US" sz="4000" i="1" dirty="0">
                <a:latin typeface="+mn-lt"/>
              </a:rPr>
              <a:t>Why are we still doing that?</a:t>
            </a:r>
            <a:br>
              <a:rPr lang="en-US" sz="4000" dirty="0">
                <a:latin typeface="+mn-lt"/>
              </a:rPr>
            </a:br>
            <a:r>
              <a:rPr lang="en-US" sz="4000" dirty="0">
                <a:latin typeface="+mn-lt"/>
              </a:rPr>
              <a:t>Bell Prompt #7</a:t>
            </a:r>
          </a:p>
        </p:txBody>
      </p:sp>
      <p:sp>
        <p:nvSpPr>
          <p:cNvPr id="3" name="Content Placeholder 2"/>
          <p:cNvSpPr>
            <a:spLocks noGrp="1"/>
          </p:cNvSpPr>
          <p:nvPr>
            <p:ph idx="1"/>
          </p:nvPr>
        </p:nvSpPr>
        <p:spPr>
          <a:xfrm>
            <a:off x="838199" y="1967293"/>
            <a:ext cx="10515600" cy="4351338"/>
          </a:xfrm>
        </p:spPr>
        <p:txBody>
          <a:bodyPr>
            <a:normAutofit/>
          </a:bodyPr>
          <a:lstStyle/>
          <a:p>
            <a:pPr lvl="0"/>
            <a:r>
              <a:rPr lang="en-US" dirty="0">
                <a:latin typeface="Corbel" panose="020B0503020204020204" pitchFamily="34" charset="0"/>
              </a:rPr>
              <a:t>Discuss the following:</a:t>
            </a:r>
          </a:p>
          <a:p>
            <a:pPr lvl="1"/>
            <a:r>
              <a:rPr lang="en-US" dirty="0">
                <a:solidFill>
                  <a:srgbClr val="231F20"/>
                </a:solidFill>
                <a:effectLst/>
                <a:latin typeface="Corbel" panose="020B0503020204020204" pitchFamily="34" charset="0"/>
                <a:ea typeface="Calibri" panose="020F0502020204030204" pitchFamily="34" charset="0"/>
                <a:cs typeface="Times New Roman" panose="02020603050405020304" pitchFamily="18" charset="0"/>
              </a:rPr>
              <a:t>Why do the authors say that behavior charts and withholding recess are ineffective at achieving their intended goals?</a:t>
            </a:r>
            <a:endParaRPr lang="en-US" dirty="0">
              <a:effectLst/>
              <a:latin typeface="Corbel" panose="020B0503020204020204" pitchFamily="34" charset="0"/>
              <a:ea typeface="Calibri" panose="020F0502020204030204" pitchFamily="34" charset="0"/>
              <a:cs typeface="Times New Roman" panose="02020603050405020304" pitchFamily="18" charset="0"/>
            </a:endParaRPr>
          </a:p>
          <a:p>
            <a:pPr lvl="0"/>
            <a:endParaRPr lang="en-US" dirty="0">
              <a:latin typeface="Corbel" panose="020B0503020204020204" pitchFamily="34" charset="0"/>
            </a:endParaRPr>
          </a:p>
          <a:p>
            <a:endParaRPr lang="en-US" dirty="0">
              <a:latin typeface="Corbel" panose="020B0503020204020204" pitchFamily="34" charset="0"/>
            </a:endParaRPr>
          </a:p>
        </p:txBody>
      </p:sp>
      <p:sp>
        <p:nvSpPr>
          <p:cNvPr id="6" name="Footer Placeholder 3">
            <a:extLst>
              <a:ext uri="{FF2B5EF4-FFF2-40B4-BE49-F238E27FC236}">
                <a16:creationId xmlns:a16="http://schemas.microsoft.com/office/drawing/2014/main" id="{2D01D354-60B2-4AD5-93D4-437DDF190DB4}"/>
              </a:ext>
            </a:extLst>
          </p:cNvPr>
          <p:cNvSpPr txBox="1">
            <a:spLocks/>
          </p:cNvSpPr>
          <p:nvPr/>
        </p:nvSpPr>
        <p:spPr>
          <a:xfrm>
            <a:off x="3828667" y="6240462"/>
            <a:ext cx="7850715" cy="504826"/>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*Bell Networking is from: Himmele, P. &amp; Himmele, W. (2017). Total Participation Techniques: Making every student an active learner. Alexandria, VA: ASCD</a:t>
            </a:r>
          </a:p>
        </p:txBody>
      </p:sp>
    </p:spTree>
    <p:extLst>
      <p:ext uri="{BB962C8B-B14F-4D97-AF65-F5344CB8AC3E}">
        <p14:creationId xmlns:p14="http://schemas.microsoft.com/office/powerpoint/2010/main" val="2067589504"/>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3E38-B0EC-43D5-A478-835FA683D1D7}"/>
              </a:ext>
            </a:extLst>
          </p:cNvPr>
          <p:cNvSpPr>
            <a:spLocks noGrp="1"/>
          </p:cNvSpPr>
          <p:nvPr>
            <p:ph type="title"/>
          </p:nvPr>
        </p:nvSpPr>
        <p:spPr/>
        <p:txBody>
          <a:bodyPr>
            <a:normAutofit/>
          </a:bodyPr>
          <a:lstStyle/>
          <a:p>
            <a:r>
              <a:rPr lang="en-US" dirty="0">
                <a:highlight>
                  <a:srgbClr val="C0C0C0"/>
                </a:highlight>
              </a:rPr>
              <a:t>Notes to Facilitator</a:t>
            </a:r>
            <a:br>
              <a:rPr lang="en-US" dirty="0"/>
            </a:br>
            <a:r>
              <a:rPr lang="en-US" dirty="0"/>
              <a:t>The Debrief Template</a:t>
            </a:r>
            <a:endParaRPr lang="en-US" i="1" dirty="0"/>
          </a:p>
        </p:txBody>
      </p:sp>
      <p:sp>
        <p:nvSpPr>
          <p:cNvPr id="3" name="Content Placeholder 2">
            <a:extLst>
              <a:ext uri="{FF2B5EF4-FFF2-40B4-BE49-F238E27FC236}">
                <a16:creationId xmlns:a16="http://schemas.microsoft.com/office/drawing/2014/main" id="{D76CD2B6-7690-4C66-B3C8-00E1D01ECC05}"/>
              </a:ext>
            </a:extLst>
          </p:cNvPr>
          <p:cNvSpPr>
            <a:spLocks noGrp="1"/>
          </p:cNvSpPr>
          <p:nvPr>
            <p:ph idx="1"/>
          </p:nvPr>
        </p:nvSpPr>
        <p:spPr>
          <a:xfrm>
            <a:off x="1120000" y="1724026"/>
            <a:ext cx="10233800" cy="4351338"/>
          </a:xfrm>
        </p:spPr>
        <p:txBody>
          <a:bodyPr>
            <a:normAutofit fontScale="85000" lnSpcReduction="20000"/>
          </a:bodyPr>
          <a:lstStyle/>
          <a:p>
            <a:r>
              <a:rPr lang="en-US" dirty="0"/>
              <a:t>Note: The Debrief Template can be found close to the bottom of this webpage: </a:t>
            </a:r>
            <a:r>
              <a:rPr lang="en-US" dirty="0">
                <a:hlinkClick r:id="rId2"/>
              </a:rPr>
              <a:t>https://www.totalparticipationtechniques.com/copy-of-total-participation-techniques</a:t>
            </a:r>
            <a:r>
              <a:rPr lang="en-US" dirty="0"/>
              <a:t> </a:t>
            </a:r>
          </a:p>
          <a:p>
            <a:endParaRPr lang="en-US" sz="1200" dirty="0"/>
          </a:p>
          <a:p>
            <a:r>
              <a:rPr lang="en-US" dirty="0"/>
              <a:t>Select __</a:t>
            </a:r>
            <a:r>
              <a:rPr lang="en-US" u="sng" dirty="0"/>
              <a:t>#</a:t>
            </a:r>
            <a:r>
              <a:rPr lang="en-US" dirty="0"/>
              <a:t>___ practices to debrief.</a:t>
            </a:r>
            <a:r>
              <a:rPr lang="en-US" i="1" dirty="0"/>
              <a:t> [Choose an appropriate number for the context. For PD or book clubs, select a smaller number and have students sit together and compare which ones they selected, and then fill in the rest of the template as others share the different practices that they selected.]</a:t>
            </a:r>
            <a:r>
              <a:rPr lang="en-US" dirty="0"/>
              <a:t> </a:t>
            </a:r>
          </a:p>
          <a:p>
            <a:endParaRPr lang="en-US" sz="1000" dirty="0"/>
          </a:p>
          <a:p>
            <a:r>
              <a:rPr lang="en-US" dirty="0"/>
              <a:t>Ask participants to compare their responses in small groups and to swap ideas, adding to their templates any additional practices or insights highlighted by their peers.</a:t>
            </a:r>
          </a:p>
          <a:p>
            <a:endParaRPr lang="en-US" sz="1000" dirty="0"/>
          </a:p>
          <a:p>
            <a:r>
              <a:rPr lang="en-US" dirty="0"/>
              <a:t>Delete this slide (the </a:t>
            </a:r>
            <a:r>
              <a:rPr lang="en-US" i="1" dirty="0"/>
              <a:t>Notes to facilitators </a:t>
            </a:r>
            <a:r>
              <a:rPr lang="en-US" dirty="0"/>
              <a:t>are meant for you</a:t>
            </a:r>
            <a:r>
              <a:rPr lang="en-US" dirty="0">
                <a:sym typeface="Wingdings" panose="05000000000000000000" pitchFamily="2" charset="2"/>
              </a:rPr>
              <a:t>)</a:t>
            </a:r>
            <a:endParaRPr lang="en-US" dirty="0"/>
          </a:p>
          <a:p>
            <a:endParaRPr lang="en-US" dirty="0"/>
          </a:p>
        </p:txBody>
      </p:sp>
    </p:spTree>
    <p:extLst>
      <p:ext uri="{BB962C8B-B14F-4D97-AF65-F5344CB8AC3E}">
        <p14:creationId xmlns:p14="http://schemas.microsoft.com/office/powerpoint/2010/main" val="903552413"/>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375E-B5A0-4CEA-8B2C-4AE904A426F0}"/>
              </a:ext>
            </a:extLst>
          </p:cNvPr>
          <p:cNvSpPr>
            <a:spLocks noGrp="1"/>
          </p:cNvSpPr>
          <p:nvPr>
            <p:ph type="title"/>
          </p:nvPr>
        </p:nvSpPr>
        <p:spPr/>
        <p:txBody>
          <a:bodyPr/>
          <a:lstStyle/>
          <a:p>
            <a:r>
              <a:rPr lang="en-US" dirty="0"/>
              <a:t>The Debrief Template</a:t>
            </a:r>
          </a:p>
        </p:txBody>
      </p:sp>
      <p:pic>
        <p:nvPicPr>
          <p:cNvPr id="5" name="Content Placeholder 4">
            <a:extLst>
              <a:ext uri="{FF2B5EF4-FFF2-40B4-BE49-F238E27FC236}">
                <a16:creationId xmlns:a16="http://schemas.microsoft.com/office/drawing/2014/main" id="{0AED3801-704F-4D64-B876-9E748F438BA4}"/>
              </a:ext>
            </a:extLst>
          </p:cNvPr>
          <p:cNvPicPr>
            <a:picLocks noGrp="1" noChangeAspect="1"/>
          </p:cNvPicPr>
          <p:nvPr>
            <p:ph idx="1"/>
          </p:nvPr>
        </p:nvPicPr>
        <p:blipFill rotWithShape="1">
          <a:blip r:embed="rId2"/>
          <a:srcRect l="25517" t="19896" r="7800" b="7419"/>
          <a:stretch/>
        </p:blipFill>
        <p:spPr>
          <a:xfrm>
            <a:off x="957124" y="1552575"/>
            <a:ext cx="10277752" cy="6301625"/>
          </a:xfrm>
          <a:ln>
            <a:solidFill>
              <a:schemeClr val="bg2">
                <a:lumMod val="75000"/>
              </a:schemeClr>
            </a:solidFill>
          </a:ln>
        </p:spPr>
      </p:pic>
    </p:spTree>
    <p:extLst>
      <p:ext uri="{BB962C8B-B14F-4D97-AF65-F5344CB8AC3E}">
        <p14:creationId xmlns:p14="http://schemas.microsoft.com/office/powerpoint/2010/main" val="37981531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06B3-D324-4C53-9345-412DA724E66A}"/>
              </a:ext>
            </a:extLst>
          </p:cNvPr>
          <p:cNvSpPr>
            <a:spLocks noGrp="1"/>
          </p:cNvSpPr>
          <p:nvPr>
            <p:ph type="title"/>
          </p:nvPr>
        </p:nvSpPr>
        <p:spPr/>
        <p:txBody>
          <a:bodyPr/>
          <a:lstStyle/>
          <a:p>
            <a:r>
              <a:rPr lang="en-US" i="1" dirty="0">
                <a:highlight>
                  <a:srgbClr val="C0C0C0"/>
                </a:highlight>
              </a:rPr>
              <a:t>Note to Facilitators:</a:t>
            </a:r>
            <a:br>
              <a:rPr lang="en-US" dirty="0">
                <a:highlight>
                  <a:srgbClr val="C0C0C0"/>
                </a:highlight>
              </a:rPr>
            </a:br>
            <a:r>
              <a:rPr lang="en-US" dirty="0"/>
              <a:t>Interactive PD and College Teaching Tools</a:t>
            </a:r>
          </a:p>
        </p:txBody>
      </p:sp>
      <p:sp>
        <p:nvSpPr>
          <p:cNvPr id="3" name="Content Placeholder 2">
            <a:extLst>
              <a:ext uri="{FF2B5EF4-FFF2-40B4-BE49-F238E27FC236}">
                <a16:creationId xmlns:a16="http://schemas.microsoft.com/office/drawing/2014/main" id="{E845276D-B038-496E-B48D-A189DBECD1BB}"/>
              </a:ext>
            </a:extLst>
          </p:cNvPr>
          <p:cNvSpPr>
            <a:spLocks noGrp="1"/>
          </p:cNvSpPr>
          <p:nvPr>
            <p:ph idx="1"/>
          </p:nvPr>
        </p:nvSpPr>
        <p:spPr/>
        <p:txBody>
          <a:bodyPr>
            <a:normAutofit lnSpcReduction="10000"/>
          </a:bodyPr>
          <a:lstStyle/>
          <a:p>
            <a:r>
              <a:rPr lang="en-US" dirty="0"/>
              <a:t>These tools make use of </a:t>
            </a:r>
            <a:r>
              <a:rPr lang="en-US" i="1" dirty="0"/>
              <a:t>Total Participation Techniques (TPTs). </a:t>
            </a:r>
            <a:r>
              <a:rPr lang="en-US" dirty="0"/>
              <a:t>You are welcomed to copy the slides, and customize them into your slideshows to meet your particular needs. We ask that you please keep the citations for the TPTs in your slideshow.</a:t>
            </a:r>
          </a:p>
          <a:p>
            <a:endParaRPr lang="en-US" sz="1000" dirty="0"/>
          </a:p>
          <a:p>
            <a:r>
              <a:rPr lang="en-US" dirty="0"/>
              <a:t>Take pictures! Tag us on Twitter (@persidahimmele). If you allow it, we’ll screenshot them and we may include them on our website!</a:t>
            </a:r>
          </a:p>
          <a:p>
            <a:endParaRPr lang="en-US" sz="1000" dirty="0"/>
          </a:p>
          <a:p>
            <a:r>
              <a:rPr lang="en-US" dirty="0"/>
              <a:t>We’ve included several options. Choose the one(s) that work(s) for you.</a:t>
            </a:r>
          </a:p>
          <a:p>
            <a:endParaRPr lang="en-US" sz="1000" dirty="0"/>
          </a:p>
          <a:p>
            <a:r>
              <a:rPr lang="en-US" dirty="0"/>
              <a:t>Delete this slide (the </a:t>
            </a:r>
            <a:r>
              <a:rPr lang="en-US" i="1" dirty="0"/>
              <a:t>Notes to facilitators </a:t>
            </a:r>
            <a:r>
              <a:rPr lang="en-US" dirty="0"/>
              <a:t>are meant for you</a:t>
            </a:r>
            <a:r>
              <a:rPr lang="en-US" dirty="0">
                <a:sym typeface="Wingdings" panose="05000000000000000000" pitchFamily="2" charset="2"/>
              </a:rPr>
              <a: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373448370"/>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6AA8-99C8-4884-9444-FDD06864AC20}"/>
              </a:ext>
            </a:extLst>
          </p:cNvPr>
          <p:cNvSpPr>
            <a:spLocks noGrp="1"/>
          </p:cNvSpPr>
          <p:nvPr>
            <p:ph type="title"/>
          </p:nvPr>
        </p:nvSpPr>
        <p:spPr/>
        <p:txBody>
          <a:bodyPr/>
          <a:lstStyle/>
          <a:p>
            <a:r>
              <a:rPr lang="en-US" i="1" dirty="0">
                <a:highlight>
                  <a:srgbClr val="C0C0C0"/>
                </a:highlight>
              </a:rPr>
              <a:t>Note to Facilitators</a:t>
            </a:r>
            <a:br>
              <a:rPr lang="en-US" dirty="0"/>
            </a:br>
            <a:r>
              <a:rPr lang="en-US" dirty="0"/>
              <a:t>The Debate Team Carousel</a:t>
            </a:r>
          </a:p>
        </p:txBody>
      </p:sp>
      <p:sp>
        <p:nvSpPr>
          <p:cNvPr id="3" name="Content Placeholder 2">
            <a:extLst>
              <a:ext uri="{FF2B5EF4-FFF2-40B4-BE49-F238E27FC236}">
                <a16:creationId xmlns:a16="http://schemas.microsoft.com/office/drawing/2014/main" id="{0FB3C3FF-B522-4EFB-AFFF-F0FCA16F63A2}"/>
              </a:ext>
            </a:extLst>
          </p:cNvPr>
          <p:cNvSpPr>
            <a:spLocks noGrp="1"/>
          </p:cNvSpPr>
          <p:nvPr>
            <p:ph idx="1"/>
          </p:nvPr>
        </p:nvSpPr>
        <p:spPr/>
        <p:txBody>
          <a:bodyPr>
            <a:normAutofit fontScale="92500" lnSpcReduction="10000"/>
          </a:bodyPr>
          <a:lstStyle/>
          <a:p>
            <a:r>
              <a:rPr lang="en-US" dirty="0"/>
              <a:t>Participants should be seated in groups of 4 or more. </a:t>
            </a:r>
          </a:p>
          <a:p>
            <a:r>
              <a:rPr lang="en-US" dirty="0"/>
              <a:t>The directions for the Debate Team Carousel are in the handout (read each box). You can access the pdf at this link: </a:t>
            </a:r>
            <a:r>
              <a:rPr lang="en-US" dirty="0">
                <a:hlinkClick r:id="rId2"/>
              </a:rPr>
              <a:t>https://efe97423-a476-4e5e-b5b5-95ad90d66ba6.filesusr.com/ugd/201dfd_dfe7cb6dbb69479fad0152ca1a6b3677.pdf</a:t>
            </a:r>
            <a:r>
              <a:rPr lang="en-US" dirty="0"/>
              <a:t> </a:t>
            </a:r>
          </a:p>
          <a:p>
            <a:r>
              <a:rPr lang="en-US" dirty="0"/>
              <a:t>Or use this link to access the Debate Team Carousel and other PD tools: </a:t>
            </a:r>
            <a:r>
              <a:rPr lang="en-US" dirty="0">
                <a:hlinkClick r:id="rId3"/>
              </a:rPr>
              <a:t>https://www.totalparticipationtechniques.com/copy-of-total-participation-techniques</a:t>
            </a:r>
            <a:r>
              <a:rPr lang="en-US" dirty="0"/>
              <a:t> </a:t>
            </a:r>
          </a:p>
          <a:p>
            <a:r>
              <a:rPr lang="en-US" sz="2800" dirty="0"/>
              <a:t>The next slide is for the participants and should remain displayed as they’re conducting their Debate Team Carousel.</a:t>
            </a:r>
          </a:p>
          <a:p>
            <a:r>
              <a:rPr lang="en-US" dirty="0"/>
              <a:t>Delete this slide (the </a:t>
            </a:r>
            <a:r>
              <a:rPr lang="en-US" i="1" dirty="0"/>
              <a:t>Notes to facilitators </a:t>
            </a:r>
            <a:r>
              <a:rPr lang="en-US" dirty="0"/>
              <a:t>are meant for you</a:t>
            </a:r>
            <a:r>
              <a:rPr lang="en-US" dirty="0">
                <a:sym typeface="Wingdings" panose="05000000000000000000" pitchFamily="2" charset="2"/>
              </a:rPr>
              <a:t>)</a:t>
            </a:r>
            <a:endParaRPr lang="en-US" dirty="0"/>
          </a:p>
        </p:txBody>
      </p:sp>
      <p:sp>
        <p:nvSpPr>
          <p:cNvPr id="4" name="Footer Placeholder 3">
            <a:extLst>
              <a:ext uri="{FF2B5EF4-FFF2-40B4-BE49-F238E27FC236}">
                <a16:creationId xmlns:a16="http://schemas.microsoft.com/office/drawing/2014/main" id="{A8EFACD9-4316-47A0-8A5B-B3607DFFACEF}"/>
              </a:ext>
            </a:extLst>
          </p:cNvPr>
          <p:cNvSpPr txBox="1">
            <a:spLocks/>
          </p:cNvSpPr>
          <p:nvPr/>
        </p:nvSpPr>
        <p:spPr>
          <a:xfrm>
            <a:off x="3828667" y="6240462"/>
            <a:ext cx="7850715" cy="504826"/>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*The Debate team carousel is from: Himmele, P. &amp; Himmele, W. (2017). Total Participation Techniques: Making every student an active learner. Alexandria, VA: ASCD</a:t>
            </a:r>
          </a:p>
        </p:txBody>
      </p:sp>
    </p:spTree>
    <p:extLst>
      <p:ext uri="{BB962C8B-B14F-4D97-AF65-F5344CB8AC3E}">
        <p14:creationId xmlns:p14="http://schemas.microsoft.com/office/powerpoint/2010/main" val="308391476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44DD5-222C-4605-8196-90834888FE02}"/>
              </a:ext>
            </a:extLst>
          </p:cNvPr>
          <p:cNvSpPr>
            <a:spLocks noGrp="1"/>
          </p:cNvSpPr>
          <p:nvPr>
            <p:ph type="title"/>
          </p:nvPr>
        </p:nvSpPr>
        <p:spPr/>
        <p:txBody>
          <a:bodyPr/>
          <a:lstStyle/>
          <a:p>
            <a:r>
              <a:rPr lang="en-US" dirty="0"/>
              <a:t>The Debate Team Carousel*</a:t>
            </a:r>
          </a:p>
        </p:txBody>
      </p:sp>
      <p:sp>
        <p:nvSpPr>
          <p:cNvPr id="9" name="Footer Placeholder 3">
            <a:extLst>
              <a:ext uri="{FF2B5EF4-FFF2-40B4-BE49-F238E27FC236}">
                <a16:creationId xmlns:a16="http://schemas.microsoft.com/office/drawing/2014/main" id="{ACC445AA-7847-4C23-AB40-C2E0C2D3C3F7}"/>
              </a:ext>
            </a:extLst>
          </p:cNvPr>
          <p:cNvSpPr txBox="1">
            <a:spLocks/>
          </p:cNvSpPr>
          <p:nvPr/>
        </p:nvSpPr>
        <p:spPr>
          <a:xfrm>
            <a:off x="3828667" y="6240462"/>
            <a:ext cx="7850715" cy="504826"/>
          </a:xfrm>
          <a:prstGeom prst="rect">
            <a:avLst/>
          </a:prstGeom>
          <a:ln>
            <a:noFill/>
          </a:ln>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*The Debate team carousel is from: Himmele, P. &amp; Himmele, W. (2017). Total Participation Techniques: Making every student an active learner. Alexandria, VA: ASCD</a:t>
            </a:r>
          </a:p>
        </p:txBody>
      </p:sp>
      <p:pic>
        <p:nvPicPr>
          <p:cNvPr id="11" name="Content Placeholder 10">
            <a:extLst>
              <a:ext uri="{FF2B5EF4-FFF2-40B4-BE49-F238E27FC236}">
                <a16:creationId xmlns:a16="http://schemas.microsoft.com/office/drawing/2014/main" id="{6155BF95-65D6-4F18-AF60-F32FDA56C4F6}"/>
              </a:ext>
            </a:extLst>
          </p:cNvPr>
          <p:cNvPicPr>
            <a:picLocks noGrp="1" noChangeAspect="1"/>
          </p:cNvPicPr>
          <p:nvPr>
            <p:ph idx="1"/>
          </p:nvPr>
        </p:nvPicPr>
        <p:blipFill rotWithShape="1">
          <a:blip r:embed="rId2"/>
          <a:srcRect l="12937" t="18691" r="28944" b="8209"/>
          <a:stretch/>
        </p:blipFill>
        <p:spPr>
          <a:xfrm>
            <a:off x="2641759" y="1352549"/>
            <a:ext cx="6908481" cy="4887913"/>
          </a:xfrm>
          <a:ln>
            <a:solidFill>
              <a:schemeClr val="bg2">
                <a:lumMod val="75000"/>
              </a:schemeClr>
            </a:solidFill>
          </a:ln>
        </p:spPr>
      </p:pic>
    </p:spTree>
    <p:extLst>
      <p:ext uri="{BB962C8B-B14F-4D97-AF65-F5344CB8AC3E}">
        <p14:creationId xmlns:p14="http://schemas.microsoft.com/office/powerpoint/2010/main" val="267426273"/>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ighlight>
                  <a:srgbClr val="C0C0C0"/>
                </a:highlight>
              </a:rPr>
              <a:t>Notes to Facilitator</a:t>
            </a:r>
            <a:br>
              <a:rPr lang="en-US" dirty="0"/>
            </a:br>
            <a:r>
              <a:rPr lang="en-US" dirty="0"/>
              <a:t>3 THREES IN A ROW</a:t>
            </a:r>
          </a:p>
        </p:txBody>
      </p:sp>
      <p:sp>
        <p:nvSpPr>
          <p:cNvPr id="3" name="Content Placeholder 2"/>
          <p:cNvSpPr>
            <a:spLocks noGrp="1"/>
          </p:cNvSpPr>
          <p:nvPr>
            <p:ph idx="1"/>
          </p:nvPr>
        </p:nvSpPr>
        <p:spPr>
          <a:xfrm>
            <a:off x="838200" y="1825625"/>
            <a:ext cx="10841182" cy="4351338"/>
          </a:xfrm>
        </p:spPr>
        <p:txBody>
          <a:bodyPr>
            <a:normAutofit fontScale="92500" lnSpcReduction="10000"/>
          </a:bodyPr>
          <a:lstStyle/>
          <a:p>
            <a:r>
              <a:rPr lang="en-US" sz="3200" dirty="0"/>
              <a:t>Download the pdf document from here: </a:t>
            </a:r>
            <a:r>
              <a:rPr lang="en-US" sz="3200" dirty="0">
                <a:hlinkClick r:id="rId2"/>
              </a:rPr>
              <a:t>https://efe97423-a476-4e5e-b5b5-95ad90d66ba6.filesusr.com/ugd/201dfd_b93707913ba94a59aea1a8f732e7df3e.pdf</a:t>
            </a:r>
            <a:endParaRPr lang="en-US" sz="3200" dirty="0"/>
          </a:p>
          <a:p>
            <a:r>
              <a:rPr lang="en-US" sz="3200" dirty="0"/>
              <a:t>Or, head on over here, and click the button for “3 Threes in a Row.” </a:t>
            </a:r>
            <a:r>
              <a:rPr lang="en-US" sz="3200" dirty="0">
                <a:hlinkClick r:id="rId3"/>
              </a:rPr>
              <a:t>https://www.totalparticipationtechniques.com/copy-of-total-participation-techniques</a:t>
            </a:r>
            <a:endParaRPr lang="en-US" sz="3200" dirty="0"/>
          </a:p>
          <a:p>
            <a:r>
              <a:rPr lang="en-US" sz="3200" dirty="0"/>
              <a:t>The next slide is for the participants and should remain displayed as they’re conducting their 3 threes in a row.</a:t>
            </a:r>
          </a:p>
          <a:p>
            <a:r>
              <a:rPr lang="en-US" sz="3200" dirty="0"/>
              <a:t>Delete this slide (the </a:t>
            </a:r>
            <a:r>
              <a:rPr lang="en-US" sz="3200" i="1" dirty="0"/>
              <a:t>Notes to facilitators </a:t>
            </a:r>
            <a:r>
              <a:rPr lang="en-US" sz="3200" dirty="0"/>
              <a:t>are meant for you</a:t>
            </a:r>
            <a:r>
              <a:rPr lang="en-US" sz="3200" dirty="0">
                <a:sym typeface="Wingdings" panose="05000000000000000000" pitchFamily="2" charset="2"/>
              </a:rPr>
              <a:t>)</a:t>
            </a:r>
            <a:endParaRPr lang="en-US" sz="3200" dirty="0"/>
          </a:p>
          <a:p>
            <a:endParaRPr lang="en-US" sz="3200" dirty="0"/>
          </a:p>
        </p:txBody>
      </p:sp>
      <p:sp>
        <p:nvSpPr>
          <p:cNvPr id="5" name="Footer Placeholder 3">
            <a:extLst>
              <a:ext uri="{FF2B5EF4-FFF2-40B4-BE49-F238E27FC236}">
                <a16:creationId xmlns:a16="http://schemas.microsoft.com/office/drawing/2014/main" id="{D750F20B-6B76-4983-8068-930D3DAC7286}"/>
              </a:ext>
            </a:extLst>
          </p:cNvPr>
          <p:cNvSpPr txBox="1">
            <a:spLocks/>
          </p:cNvSpPr>
          <p:nvPr/>
        </p:nvSpPr>
        <p:spPr>
          <a:xfrm>
            <a:off x="3828667" y="6240462"/>
            <a:ext cx="7850715" cy="504826"/>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*3 Threes in a Row is from: Himmele, P. &amp; Himmele, W. (2017). Total Participation Techniques: Making every student an active learner. Alexandria, VA: ASCD</a:t>
            </a:r>
          </a:p>
        </p:txBody>
      </p:sp>
    </p:spTree>
    <p:extLst>
      <p:ext uri="{BB962C8B-B14F-4D97-AF65-F5344CB8AC3E}">
        <p14:creationId xmlns:p14="http://schemas.microsoft.com/office/powerpoint/2010/main" val="417789332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a:latin typeface="+mn-lt"/>
              </a:rPr>
              <a:t>3 Threes in a Row*</a:t>
            </a:r>
            <a:br>
              <a:rPr lang="en-US" sz="6600" dirty="0">
                <a:latin typeface="+mn-lt"/>
              </a:rPr>
            </a:br>
            <a:endParaRPr lang="en-US" sz="2000" dirty="0">
              <a:latin typeface="+mn-lt"/>
            </a:endParaRPr>
          </a:p>
        </p:txBody>
      </p:sp>
      <p:sp>
        <p:nvSpPr>
          <p:cNvPr id="3" name="Content Placeholder 2"/>
          <p:cNvSpPr>
            <a:spLocks noGrp="1"/>
          </p:cNvSpPr>
          <p:nvPr>
            <p:ph idx="1"/>
          </p:nvPr>
        </p:nvSpPr>
        <p:spPr>
          <a:xfrm>
            <a:off x="838200" y="1789906"/>
            <a:ext cx="8115300" cy="4351338"/>
          </a:xfrm>
        </p:spPr>
        <p:txBody>
          <a:bodyPr>
            <a:noAutofit/>
          </a:bodyPr>
          <a:lstStyle/>
          <a:p>
            <a:r>
              <a:rPr lang="en-US" sz="3200" dirty="0"/>
              <a:t>Find someone who can explain what’s asked for in the box (find one person per box). </a:t>
            </a:r>
          </a:p>
          <a:p>
            <a:endParaRPr lang="en-US" sz="1000" dirty="0"/>
          </a:p>
          <a:p>
            <a:r>
              <a:rPr lang="en-US" sz="3200" dirty="0"/>
              <a:t>Ask them to initial your box and tell you the answer. </a:t>
            </a:r>
          </a:p>
          <a:p>
            <a:endParaRPr lang="en-US" sz="1000" dirty="0"/>
          </a:p>
          <a:p>
            <a:r>
              <a:rPr lang="en-US" sz="3200" dirty="0"/>
              <a:t>Write the answer in your box. Note: You are the only person who should be writing answers in your boxes. (Your buddies should only add their initials.)</a:t>
            </a:r>
          </a:p>
        </p:txBody>
      </p:sp>
      <p:sp>
        <p:nvSpPr>
          <p:cNvPr id="5" name="Footer Placeholder 3"/>
          <p:cNvSpPr txBox="1">
            <a:spLocks/>
          </p:cNvSpPr>
          <p:nvPr/>
        </p:nvSpPr>
        <p:spPr>
          <a:xfrm>
            <a:off x="3828667" y="6240462"/>
            <a:ext cx="7850715" cy="504826"/>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*3 Threes in a Row is from: Himmele, P. &amp; Himmele, W. (2017). Total Participation Techniques: Making every student an active learner. Alexandria, VA: ASCD</a:t>
            </a:r>
          </a:p>
        </p:txBody>
      </p:sp>
      <p:pic>
        <p:nvPicPr>
          <p:cNvPr id="6" name="Picture 5">
            <a:extLst>
              <a:ext uri="{FF2B5EF4-FFF2-40B4-BE49-F238E27FC236}">
                <a16:creationId xmlns:a16="http://schemas.microsoft.com/office/drawing/2014/main" id="{F606DE0B-8B98-4D8C-92EA-29231C551E14}"/>
              </a:ext>
            </a:extLst>
          </p:cNvPr>
          <p:cNvPicPr>
            <a:picLocks noChangeAspect="1"/>
          </p:cNvPicPr>
          <p:nvPr/>
        </p:nvPicPr>
        <p:blipFill rotWithShape="1">
          <a:blip r:embed="rId2"/>
          <a:srcRect l="25469" t="21528" r="24765" b="12222"/>
          <a:stretch/>
        </p:blipFill>
        <p:spPr>
          <a:xfrm>
            <a:off x="8612762" y="1989895"/>
            <a:ext cx="3066620" cy="2296355"/>
          </a:xfrm>
          <a:prstGeom prst="rect">
            <a:avLst/>
          </a:prstGeom>
          <a:ln>
            <a:solidFill>
              <a:schemeClr val="bg2">
                <a:lumMod val="75000"/>
              </a:schemeClr>
            </a:solidFill>
          </a:ln>
        </p:spPr>
      </p:pic>
    </p:spTree>
    <p:extLst>
      <p:ext uri="{BB962C8B-B14F-4D97-AF65-F5344CB8AC3E}">
        <p14:creationId xmlns:p14="http://schemas.microsoft.com/office/powerpoint/2010/main" val="3098279516"/>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ighlight>
                  <a:srgbClr val="C0C0C0"/>
                </a:highlight>
              </a:rPr>
              <a:t>Notes to Facilitator</a:t>
            </a:r>
            <a:br>
              <a:rPr lang="en-US" dirty="0"/>
            </a:br>
            <a:r>
              <a:rPr lang="en-US" dirty="0"/>
              <a:t>CHALKBOARD SPLASH</a:t>
            </a:r>
          </a:p>
        </p:txBody>
      </p:sp>
      <p:sp>
        <p:nvSpPr>
          <p:cNvPr id="3" name="Content Placeholder 2"/>
          <p:cNvSpPr>
            <a:spLocks noGrp="1"/>
          </p:cNvSpPr>
          <p:nvPr>
            <p:ph idx="1"/>
          </p:nvPr>
        </p:nvSpPr>
        <p:spPr>
          <a:xfrm>
            <a:off x="838200" y="1825625"/>
            <a:ext cx="10515599" cy="4351338"/>
          </a:xfrm>
        </p:spPr>
        <p:txBody>
          <a:bodyPr>
            <a:normAutofit fontScale="92500"/>
          </a:bodyPr>
          <a:lstStyle/>
          <a:p>
            <a:r>
              <a:rPr lang="en-US" sz="3200" dirty="0"/>
              <a:t>Have enough writing utensils (chalk, whiteboard markers) available so that several participants can write at the same time.</a:t>
            </a:r>
          </a:p>
          <a:p>
            <a:r>
              <a:rPr lang="en-US" sz="3200" dirty="0"/>
              <a:t>Ask participants to write their responses (at the same time) anywhere they see an open spot on the chalkboard/</a:t>
            </a:r>
            <a:r>
              <a:rPr lang="en-US" sz="3200" dirty="0" err="1"/>
              <a:t>whitboard</a:t>
            </a:r>
            <a:r>
              <a:rPr lang="en-US" sz="3200" dirty="0"/>
              <a:t>.</a:t>
            </a:r>
          </a:p>
          <a:p>
            <a:r>
              <a:rPr lang="en-US" sz="3200" dirty="0"/>
              <a:t>The next slide is for the participants and should remain displayed as they’re conducting their Chalkboard Splash.</a:t>
            </a:r>
          </a:p>
          <a:p>
            <a:r>
              <a:rPr lang="en-US" sz="3200" dirty="0"/>
              <a:t>Delete this slide (the </a:t>
            </a:r>
            <a:r>
              <a:rPr lang="en-US" sz="3200" i="1" dirty="0"/>
              <a:t>Notes to facilitators </a:t>
            </a:r>
            <a:r>
              <a:rPr lang="en-US" sz="3200" dirty="0"/>
              <a:t>are meant for you</a:t>
            </a:r>
            <a:r>
              <a:rPr lang="en-US" sz="3200" dirty="0">
                <a:sym typeface="Wingdings" panose="05000000000000000000" pitchFamily="2" charset="2"/>
              </a:rPr>
              <a:t>)</a:t>
            </a:r>
            <a:endParaRPr lang="en-US" sz="3200" dirty="0"/>
          </a:p>
          <a:p>
            <a:endParaRPr lang="en-US" sz="3200" dirty="0"/>
          </a:p>
        </p:txBody>
      </p:sp>
      <p:sp>
        <p:nvSpPr>
          <p:cNvPr id="5" name="Footer Placeholder 3">
            <a:extLst>
              <a:ext uri="{FF2B5EF4-FFF2-40B4-BE49-F238E27FC236}">
                <a16:creationId xmlns:a16="http://schemas.microsoft.com/office/drawing/2014/main" id="{A20FDD78-50EF-4EB9-B847-08D634E333C5}"/>
              </a:ext>
            </a:extLst>
          </p:cNvPr>
          <p:cNvSpPr txBox="1">
            <a:spLocks/>
          </p:cNvSpPr>
          <p:nvPr/>
        </p:nvSpPr>
        <p:spPr>
          <a:xfrm>
            <a:off x="3828667" y="6240462"/>
            <a:ext cx="7850715" cy="504826"/>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*The Chalkboard Splash is from: Himmele, P. &amp; Himmele, W. (2017). Total Participation Techniques: Making every student an active learner. Alexandria, VA: ASCD</a:t>
            </a:r>
          </a:p>
        </p:txBody>
      </p:sp>
    </p:spTree>
    <p:extLst>
      <p:ext uri="{BB962C8B-B14F-4D97-AF65-F5344CB8AC3E}">
        <p14:creationId xmlns:p14="http://schemas.microsoft.com/office/powerpoint/2010/main" val="1420359839"/>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mn-lt"/>
              </a:rPr>
              <a:t>Chalkboard Splash*</a:t>
            </a:r>
          </a:p>
        </p:txBody>
      </p:sp>
      <p:sp>
        <p:nvSpPr>
          <p:cNvPr id="3" name="Content Placeholder 2"/>
          <p:cNvSpPr>
            <a:spLocks noGrp="1"/>
          </p:cNvSpPr>
          <p:nvPr>
            <p:ph idx="1"/>
          </p:nvPr>
        </p:nvSpPr>
        <p:spPr>
          <a:xfrm>
            <a:off x="838200" y="1933576"/>
            <a:ext cx="10797398" cy="4486275"/>
          </a:xfrm>
        </p:spPr>
        <p:txBody>
          <a:bodyPr>
            <a:normAutofit/>
          </a:bodyPr>
          <a:lstStyle/>
          <a:p>
            <a:r>
              <a:rPr lang="en-US" sz="4000" dirty="0"/>
              <a:t>What was your biggest “takeaway” from the reading? Boil it down to 15 words or less and write it anywhere on the chalkboard/whiteboard.</a:t>
            </a:r>
          </a:p>
        </p:txBody>
      </p:sp>
      <p:sp>
        <p:nvSpPr>
          <p:cNvPr id="5" name="Footer Placeholder 3">
            <a:extLst>
              <a:ext uri="{FF2B5EF4-FFF2-40B4-BE49-F238E27FC236}">
                <a16:creationId xmlns:a16="http://schemas.microsoft.com/office/drawing/2014/main" id="{F735A144-BA75-4E7D-8710-30DADBCC3437}"/>
              </a:ext>
            </a:extLst>
          </p:cNvPr>
          <p:cNvSpPr txBox="1">
            <a:spLocks/>
          </p:cNvSpPr>
          <p:nvPr/>
        </p:nvSpPr>
        <p:spPr>
          <a:xfrm>
            <a:off x="3828667" y="6240462"/>
            <a:ext cx="7850715" cy="504826"/>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*The Chalkboard Splash is from: Himmele, P. &amp; Himmele, W. (2017). Total Participation Techniques: Making every student an active learner. Alexandria, VA: ASCD</a:t>
            </a:r>
          </a:p>
        </p:txBody>
      </p:sp>
    </p:spTree>
    <p:extLst>
      <p:ext uri="{BB962C8B-B14F-4D97-AF65-F5344CB8AC3E}">
        <p14:creationId xmlns:p14="http://schemas.microsoft.com/office/powerpoint/2010/main" val="2120319342"/>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ighlight>
                  <a:srgbClr val="C0C0C0"/>
                </a:highlight>
              </a:rPr>
              <a:t>Note to Facilitator</a:t>
            </a:r>
            <a:br>
              <a:rPr lang="en-US" dirty="0"/>
            </a:br>
            <a:r>
              <a:rPr lang="en-US" dirty="0"/>
              <a:t>Bell Networking*</a:t>
            </a:r>
          </a:p>
        </p:txBody>
      </p:sp>
      <p:sp>
        <p:nvSpPr>
          <p:cNvPr id="3" name="Content Placeholder 2"/>
          <p:cNvSpPr>
            <a:spLocks noGrp="1"/>
          </p:cNvSpPr>
          <p:nvPr>
            <p:ph idx="1"/>
          </p:nvPr>
        </p:nvSpPr>
        <p:spPr/>
        <p:txBody>
          <a:bodyPr>
            <a:normAutofit fontScale="85000" lnSpcReduction="10000"/>
          </a:bodyPr>
          <a:lstStyle/>
          <a:p>
            <a:r>
              <a:rPr lang="en-US" sz="3600" dirty="0"/>
              <a:t>For this activity, you’ll need a bell or a noisemaker. Sound the bell or noisemaker and ask students to find a new partner. Switch to the next slide.</a:t>
            </a:r>
          </a:p>
          <a:p>
            <a:r>
              <a:rPr lang="en-US" sz="3600" dirty="0"/>
              <a:t>Ask the students to stand up and discuss the prompts as they appear on the screen. The student directions appear on the next slide. </a:t>
            </a:r>
          </a:p>
          <a:p>
            <a:r>
              <a:rPr lang="en-US" sz="3600" dirty="0"/>
              <a:t>We’ve included some quotes and prompts here, but feel free to change out the quotes or prompts, so that they fit your intended goal. We tend to include no more than 6 prompts.</a:t>
            </a:r>
          </a:p>
          <a:p>
            <a:r>
              <a:rPr lang="en-US" sz="3600" dirty="0"/>
              <a:t>Delete this slide (the </a:t>
            </a:r>
            <a:r>
              <a:rPr lang="en-US" sz="3600" i="1" dirty="0"/>
              <a:t>Notes to facilitators </a:t>
            </a:r>
            <a:r>
              <a:rPr lang="en-US" sz="3600" dirty="0"/>
              <a:t>are meant for you</a:t>
            </a:r>
            <a:r>
              <a:rPr lang="en-US" sz="3600" dirty="0">
                <a:sym typeface="Wingdings" panose="05000000000000000000" pitchFamily="2" charset="2"/>
              </a:rPr>
              <a:t>)</a:t>
            </a:r>
            <a:endParaRPr lang="en-US" sz="3600" dirty="0"/>
          </a:p>
          <a:p>
            <a:pPr marL="0" indent="0">
              <a:buNone/>
            </a:pPr>
            <a:endParaRPr lang="en-US" sz="3600" dirty="0"/>
          </a:p>
        </p:txBody>
      </p:sp>
      <p:sp>
        <p:nvSpPr>
          <p:cNvPr id="5" name="Footer Placeholder 3">
            <a:extLst>
              <a:ext uri="{FF2B5EF4-FFF2-40B4-BE49-F238E27FC236}">
                <a16:creationId xmlns:a16="http://schemas.microsoft.com/office/drawing/2014/main" id="{5FFD3E28-5A53-4405-B10D-94A238DAD2E6}"/>
              </a:ext>
            </a:extLst>
          </p:cNvPr>
          <p:cNvSpPr txBox="1">
            <a:spLocks/>
          </p:cNvSpPr>
          <p:nvPr/>
        </p:nvSpPr>
        <p:spPr>
          <a:xfrm>
            <a:off x="3828667" y="6240462"/>
            <a:ext cx="7850715" cy="504826"/>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prstClr val="white">
                    <a:tint val="75000"/>
                  </a:prstClr>
                </a:solidFill>
                <a:latin typeface="Calibri"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schemeClr val="tx1"/>
                </a:solidFill>
                <a:effectLst>
                  <a:outerShdw blurRad="38100" dist="38100" dir="2700000" algn="tl">
                    <a:srgbClr val="000000">
                      <a:alpha val="43137"/>
                    </a:srgbClr>
                  </a:outerShdw>
                </a:effectLst>
                <a:latin typeface="Adobe Garamond Pro" panose="02020502060506020403" pitchFamily="18" charset="0"/>
              </a:rPr>
              <a:t>*Bell Networking is from: Himmele, P. &amp; Himmele, W. (2017). Total Participation Techniques: Making every student an active learner. Alexandria, VA: ASCD</a:t>
            </a:r>
          </a:p>
        </p:txBody>
      </p:sp>
    </p:spTree>
    <p:extLst>
      <p:ext uri="{BB962C8B-B14F-4D97-AF65-F5344CB8AC3E}">
        <p14:creationId xmlns:p14="http://schemas.microsoft.com/office/powerpoint/2010/main" val="477938660"/>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TotalTime>
  <Words>2045</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Adobe Garamond Pro</vt:lpstr>
      <vt:lpstr>Arial</vt:lpstr>
      <vt:lpstr>Calibri</vt:lpstr>
      <vt:lpstr>Calibri Light</vt:lpstr>
      <vt:lpstr>Corbel</vt:lpstr>
      <vt:lpstr>Office Theme</vt:lpstr>
      <vt:lpstr>Why are we still  doing that?</vt:lpstr>
      <vt:lpstr>Note to Facilitators: Interactive PD and College Teaching Tools</vt:lpstr>
      <vt:lpstr>Note to Facilitators The Debate Team Carousel</vt:lpstr>
      <vt:lpstr>The Debate Team Carousel*</vt:lpstr>
      <vt:lpstr>Notes to Facilitator 3 THREES IN A ROW</vt:lpstr>
      <vt:lpstr>3 Threes in a Row* </vt:lpstr>
      <vt:lpstr>Notes to Facilitator CHALKBOARD SPLASH</vt:lpstr>
      <vt:lpstr>Chalkboard Splash*</vt:lpstr>
      <vt:lpstr>Note to Facilitator Bell Networking*</vt:lpstr>
      <vt:lpstr>Why are we still doing that? Bell Networking*</vt:lpstr>
      <vt:lpstr>Why are we still doing that? Bell Prompt #1</vt:lpstr>
      <vt:lpstr>Why are we still doing that? Bell Prompt #2</vt:lpstr>
      <vt:lpstr>Why are we still doing that? Bell Prompt #3</vt:lpstr>
      <vt:lpstr>Why are we still doing that? Bell Prompt #4</vt:lpstr>
      <vt:lpstr>Why are we still doing that? Bell Prompt #5</vt:lpstr>
      <vt:lpstr>Why are we still doing that? Bell Prompt #6</vt:lpstr>
      <vt:lpstr>Why are we still doing that? Bell Prompt #7</vt:lpstr>
      <vt:lpstr>Notes to Facilitator The Debrief Template</vt:lpstr>
      <vt:lpstr>The Debrief Template</vt:lpstr>
    </vt:vector>
  </TitlesOfParts>
  <Company>Millersville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Persida Himmele</dc:creator>
  <cp:lastModifiedBy>Persida Himmele</cp:lastModifiedBy>
  <cp:revision>21</cp:revision>
  <cp:lastPrinted>2021-10-30T15:42:49Z</cp:lastPrinted>
  <dcterms:created xsi:type="dcterms:W3CDTF">2016-04-21T16:35:13Z</dcterms:created>
  <dcterms:modified xsi:type="dcterms:W3CDTF">2021-10-30T16:11:57Z</dcterms:modified>
</cp:coreProperties>
</file>