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sldIdLst>
    <p:sldId id="256" r:id="rId2"/>
    <p:sldId id="288" r:id="rId3"/>
    <p:sldId id="257" r:id="rId4"/>
    <p:sldId id="287" r:id="rId5"/>
    <p:sldId id="278" r:id="rId6"/>
    <p:sldId id="263" r:id="rId7"/>
    <p:sldId id="285" r:id="rId8"/>
    <p:sldId id="284" r:id="rId9"/>
    <p:sldId id="283" r:id="rId10"/>
    <p:sldId id="282" r:id="rId11"/>
    <p:sldId id="281" r:id="rId12"/>
    <p:sldId id="280" r:id="rId13"/>
    <p:sldId id="279" r:id="rId14"/>
    <p:sldId id="286"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ADD3E-243C-4A10-AC39-5AF494A54E4A}" type="datetimeFigureOut">
              <a:rPr lang="en-US" smtClean="0"/>
              <a:t>4/25/2016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1CBD1-2624-4624-BBE7-6FDD717844FF}" type="slidenum">
              <a:rPr lang="en-US" smtClean="0"/>
              <a:t>‹#›</a:t>
            </a:fld>
            <a:endParaRPr lang="en-US"/>
          </a:p>
        </p:txBody>
      </p:sp>
    </p:spTree>
    <p:extLst>
      <p:ext uri="{BB962C8B-B14F-4D97-AF65-F5344CB8AC3E}">
        <p14:creationId xmlns:p14="http://schemas.microsoft.com/office/powerpoint/2010/main" val="1913133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1CBD1-2624-4624-BBE7-6FDD717844FF}" type="slidenum">
              <a:rPr lang="en-US" smtClean="0"/>
              <a:t>1</a:t>
            </a:fld>
            <a:endParaRPr lang="en-US"/>
          </a:p>
        </p:txBody>
      </p:sp>
    </p:spTree>
    <p:extLst>
      <p:ext uri="{BB962C8B-B14F-4D97-AF65-F5344CB8AC3E}">
        <p14:creationId xmlns:p14="http://schemas.microsoft.com/office/powerpoint/2010/main" val="247647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1CBD1-2624-4624-BBE7-6FDD717844FF}" type="slidenum">
              <a:rPr lang="en-US" smtClean="0"/>
              <a:t>6</a:t>
            </a:fld>
            <a:endParaRPr lang="en-US"/>
          </a:p>
        </p:txBody>
      </p:sp>
    </p:spTree>
    <p:extLst>
      <p:ext uri="{BB962C8B-B14F-4D97-AF65-F5344CB8AC3E}">
        <p14:creationId xmlns:p14="http://schemas.microsoft.com/office/powerpoint/2010/main" val="151268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21CBD1-2624-4624-BBE7-6FDD717844FF}" type="slidenum">
              <a:rPr lang="en-US" smtClean="0"/>
              <a:t>10</a:t>
            </a:fld>
            <a:endParaRPr lang="en-US"/>
          </a:p>
        </p:txBody>
      </p:sp>
    </p:spTree>
    <p:extLst>
      <p:ext uri="{BB962C8B-B14F-4D97-AF65-F5344CB8AC3E}">
        <p14:creationId xmlns:p14="http://schemas.microsoft.com/office/powerpoint/2010/main" val="214944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87231D-2936-4775-ADD5-5E7185332FCE}" type="datetime1">
              <a:rPr lang="en-US" smtClean="0"/>
              <a:t>4/25/2016</a:t>
            </a:fld>
            <a:endParaRPr lang="en-US"/>
          </a:p>
        </p:txBody>
      </p:sp>
      <p:sp>
        <p:nvSpPr>
          <p:cNvPr id="5" name="Footer Placeholder 4"/>
          <p:cNvSpPr>
            <a:spLocks noGrp="1"/>
          </p:cNvSpPr>
          <p:nvPr>
            <p:ph type="ftr" sz="quarter" idx="11"/>
          </p:nvPr>
        </p:nvSpPr>
        <p:spPr/>
        <p:txBody>
          <a:bodyPr/>
          <a:lstStyle/>
          <a:p>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747B54E0-3255-4F33-B8FD-F2FDE2461FED}" type="slidenum">
              <a:rPr lang="en-US" smtClean="0"/>
              <a:t>‹#›</a:t>
            </a:fld>
            <a:endParaRPr lang="en-US"/>
          </a:p>
        </p:txBody>
      </p:sp>
    </p:spTree>
    <p:extLst>
      <p:ext uri="{BB962C8B-B14F-4D97-AF65-F5344CB8AC3E}">
        <p14:creationId xmlns:p14="http://schemas.microsoft.com/office/powerpoint/2010/main" val="2481037494"/>
      </p:ext>
    </p:extLst>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9BB3BC9-8882-405A-B5BC-6700279DE6CA}" type="datetime1">
              <a:rPr lang="en-US" smtClean="0"/>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2E0D8FB0-C59D-44F8-98A4-90632B1826BD}" type="slidenum">
              <a:rPr lang="en-US" altLang="en-US" smtClean="0"/>
              <a:pPr/>
              <a:t>‹#›</a:t>
            </a:fld>
            <a:endParaRPr lang="en-US" altLang="en-US"/>
          </a:p>
        </p:txBody>
      </p:sp>
    </p:spTree>
    <p:extLst>
      <p:ext uri="{BB962C8B-B14F-4D97-AF65-F5344CB8AC3E}">
        <p14:creationId xmlns:p14="http://schemas.microsoft.com/office/powerpoint/2010/main" val="2534283844"/>
      </p:ext>
    </p:extLst>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5CB26B8-D3CB-4338-AB7F-BF6AD87C1B20}" type="datetime1">
              <a:rPr lang="en-US" smtClean="0"/>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65E3A8D3-AE6E-4038-9A60-0F9FA758EFE3}" type="slidenum">
              <a:rPr lang="en-US" altLang="en-US" smtClean="0"/>
              <a:pPr/>
              <a:t>‹#›</a:t>
            </a:fld>
            <a:endParaRPr lang="en-US" altLang="en-US"/>
          </a:p>
        </p:txBody>
      </p:sp>
    </p:spTree>
    <p:extLst>
      <p:ext uri="{BB962C8B-B14F-4D97-AF65-F5344CB8AC3E}">
        <p14:creationId xmlns:p14="http://schemas.microsoft.com/office/powerpoint/2010/main" val="1295203763"/>
      </p:ext>
    </p:extLst>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7E61C87-9A40-43A2-A5EC-C2CAC600447B}" type="datetime1">
              <a:rPr lang="en-US" smtClean="0"/>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A3FB5DB4-2585-4E18-8D89-D0D6E43635A3}" type="slidenum">
              <a:rPr lang="en-US" altLang="en-US" smtClean="0"/>
              <a:pPr/>
              <a:t>‹#›</a:t>
            </a:fld>
            <a:endParaRPr lang="en-US" altLang="en-US"/>
          </a:p>
        </p:txBody>
      </p:sp>
    </p:spTree>
    <p:extLst>
      <p:ext uri="{BB962C8B-B14F-4D97-AF65-F5344CB8AC3E}">
        <p14:creationId xmlns:p14="http://schemas.microsoft.com/office/powerpoint/2010/main" val="611055708"/>
      </p:ext>
    </p:extLst>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9E7907-526D-4E7C-B9E7-D91E454395CF}" type="datetime1">
              <a:rPr lang="en-US" smtClean="0"/>
              <a:t>4/25/2016</a:t>
            </a:fld>
            <a:endParaRPr lang="en-US"/>
          </a:p>
        </p:txBody>
      </p:sp>
      <p:sp>
        <p:nvSpPr>
          <p:cNvPr id="5" name="Footer Placeholder 4"/>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12"/>
          </p:nvPr>
        </p:nvSpPr>
        <p:spPr/>
        <p:txBody>
          <a:bodyPr/>
          <a:lstStyle/>
          <a:p>
            <a:fld id="{C52431B4-215A-4540-BC37-B5CB2C30DABC}" type="slidenum">
              <a:rPr lang="en-US" altLang="en-US" smtClean="0"/>
              <a:pPr/>
              <a:t>‹#›</a:t>
            </a:fld>
            <a:endParaRPr lang="en-US" altLang="en-US"/>
          </a:p>
        </p:txBody>
      </p:sp>
    </p:spTree>
    <p:extLst>
      <p:ext uri="{BB962C8B-B14F-4D97-AF65-F5344CB8AC3E}">
        <p14:creationId xmlns:p14="http://schemas.microsoft.com/office/powerpoint/2010/main" val="1035648182"/>
      </p:ext>
    </p:extLst>
  </p:cSld>
  <p:clrMapOvr>
    <a:masterClrMapping/>
  </p:clrMapOvr>
  <p:transition spd="slow">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AB10ED7-6F69-4036-A5C2-2563608FAFF5}" type="datetime1">
              <a:rPr lang="en-US" smtClean="0"/>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E7B7706B-B817-46D2-9FB2-7D17D01317E2}" type="slidenum">
              <a:rPr lang="en-US" altLang="en-US" smtClean="0"/>
              <a:pPr/>
              <a:t>‹#›</a:t>
            </a:fld>
            <a:endParaRPr lang="en-US" altLang="en-US"/>
          </a:p>
        </p:txBody>
      </p:sp>
    </p:spTree>
    <p:extLst>
      <p:ext uri="{BB962C8B-B14F-4D97-AF65-F5344CB8AC3E}">
        <p14:creationId xmlns:p14="http://schemas.microsoft.com/office/powerpoint/2010/main" val="544059301"/>
      </p:ext>
    </p:extLst>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6CA1D38-8170-42C8-8327-4B7F31BFD788}" type="datetime1">
              <a:rPr lang="en-US" smtClean="0"/>
              <a:t>4/25/2016</a:t>
            </a:fld>
            <a:endParaRPr lang="en-US"/>
          </a:p>
        </p:txBody>
      </p:sp>
      <p:sp>
        <p:nvSpPr>
          <p:cNvPr id="8" name="Footer Placeholder 7"/>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9" name="Slide Number Placeholder 8"/>
          <p:cNvSpPr>
            <a:spLocks noGrp="1"/>
          </p:cNvSpPr>
          <p:nvPr>
            <p:ph type="sldNum" sz="quarter" idx="12"/>
          </p:nvPr>
        </p:nvSpPr>
        <p:spPr/>
        <p:txBody>
          <a:bodyPr/>
          <a:lstStyle/>
          <a:p>
            <a:fld id="{047C3A88-CA59-4DE8-8F5F-625C5DA97AC4}" type="slidenum">
              <a:rPr lang="en-US" altLang="en-US" smtClean="0"/>
              <a:pPr/>
              <a:t>‹#›</a:t>
            </a:fld>
            <a:endParaRPr lang="en-US" altLang="en-US"/>
          </a:p>
        </p:txBody>
      </p:sp>
    </p:spTree>
    <p:extLst>
      <p:ext uri="{BB962C8B-B14F-4D97-AF65-F5344CB8AC3E}">
        <p14:creationId xmlns:p14="http://schemas.microsoft.com/office/powerpoint/2010/main" val="2097823161"/>
      </p:ext>
    </p:extLst>
  </p:cSld>
  <p:clrMapOvr>
    <a:masterClrMapping/>
  </p:clrMapOvr>
  <p:transition spd="slow">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21E5CFF-EBC3-4E5F-82A6-601507382E2E}" type="datetime1">
              <a:rPr lang="en-US" smtClean="0"/>
              <a:t>4/25/2016</a:t>
            </a:fld>
            <a:endParaRPr lang="en-US"/>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5" name="Slide Number Placeholder 4"/>
          <p:cNvSpPr>
            <a:spLocks noGrp="1"/>
          </p:cNvSpPr>
          <p:nvPr>
            <p:ph type="sldNum" sz="quarter" idx="12"/>
          </p:nvPr>
        </p:nvSpPr>
        <p:spPr/>
        <p:txBody>
          <a:bodyPr/>
          <a:lstStyle/>
          <a:p>
            <a:fld id="{A818512E-C05C-4728-AE97-E74E0DC57FA4}" type="slidenum">
              <a:rPr lang="en-US" altLang="en-US" smtClean="0"/>
              <a:pPr/>
              <a:t>‹#›</a:t>
            </a:fld>
            <a:endParaRPr lang="en-US" altLang="en-US"/>
          </a:p>
        </p:txBody>
      </p:sp>
    </p:spTree>
    <p:extLst>
      <p:ext uri="{BB962C8B-B14F-4D97-AF65-F5344CB8AC3E}">
        <p14:creationId xmlns:p14="http://schemas.microsoft.com/office/powerpoint/2010/main" val="303069416"/>
      </p:ext>
    </p:extLst>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FC8757D-EA64-47D4-B6E6-11A85ECCB8E5}" type="datetime1">
              <a:rPr lang="en-US" smtClean="0"/>
              <a:t>4/25/2016</a:t>
            </a:fld>
            <a:endParaRPr lang="en-US"/>
          </a:p>
        </p:txBody>
      </p:sp>
      <p:sp>
        <p:nvSpPr>
          <p:cNvPr id="3" name="Footer Placeholder 2"/>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4" name="Slide Number Placeholder 3"/>
          <p:cNvSpPr>
            <a:spLocks noGrp="1"/>
          </p:cNvSpPr>
          <p:nvPr>
            <p:ph type="sldNum" sz="quarter" idx="12"/>
          </p:nvPr>
        </p:nvSpPr>
        <p:spPr/>
        <p:txBody>
          <a:bodyPr/>
          <a:lstStyle/>
          <a:p>
            <a:fld id="{46DEE8F9-89CA-4DB6-8A0F-18796AD0ECFE}" type="slidenum">
              <a:rPr lang="en-US" altLang="en-US" smtClean="0"/>
              <a:pPr/>
              <a:t>‹#›</a:t>
            </a:fld>
            <a:endParaRPr lang="en-US" altLang="en-US"/>
          </a:p>
        </p:txBody>
      </p:sp>
    </p:spTree>
    <p:extLst>
      <p:ext uri="{BB962C8B-B14F-4D97-AF65-F5344CB8AC3E}">
        <p14:creationId xmlns:p14="http://schemas.microsoft.com/office/powerpoint/2010/main" val="2503422848"/>
      </p:ext>
    </p:extLst>
  </p:cSld>
  <p:clrMapOvr>
    <a:masterClrMapping/>
  </p:clrMapOvr>
  <p:transition spd="slow">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A83F40A-2366-4F71-8D23-3D9FC2FB4026}" type="datetime1">
              <a:rPr lang="en-US" smtClean="0"/>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EDB7574F-670F-46C8-A8B0-2A3C6824B6E7}" type="slidenum">
              <a:rPr lang="en-US" altLang="en-US" smtClean="0"/>
              <a:pPr/>
              <a:t>‹#›</a:t>
            </a:fld>
            <a:endParaRPr lang="en-US" altLang="en-US"/>
          </a:p>
        </p:txBody>
      </p:sp>
    </p:spTree>
    <p:extLst>
      <p:ext uri="{BB962C8B-B14F-4D97-AF65-F5344CB8AC3E}">
        <p14:creationId xmlns:p14="http://schemas.microsoft.com/office/powerpoint/2010/main" val="4092582041"/>
      </p:ext>
    </p:extLst>
  </p:cSld>
  <p:clrMapOvr>
    <a:masterClrMapping/>
  </p:clrMapOvr>
  <p:transition spd="slow">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6EE0079-3BDE-4ECC-AF3A-F7A5F153A60E}" type="datetime1">
              <a:rPr lang="en-US" smtClean="0"/>
              <a:t>4/25/2016</a:t>
            </a:fld>
            <a:endParaRPr lang="en-US"/>
          </a:p>
        </p:txBody>
      </p:sp>
      <p:sp>
        <p:nvSpPr>
          <p:cNvPr id="6" name="Footer Placeholder 5"/>
          <p:cNvSpPr>
            <a:spLocks noGrp="1"/>
          </p:cNvSpPr>
          <p:nvPr>
            <p:ph type="ftr" sz="quarter" idx="11"/>
          </p:nvPr>
        </p:nvSpPr>
        <p:spPr/>
        <p:txBody>
          <a:bodyPr/>
          <a:lstStyle/>
          <a:p>
            <a:pPr>
              <a:defRPr/>
            </a:pPr>
            <a:r>
              <a:rPr lang="en-US" smtClean="0"/>
              <a:t>P. Himmele &amp; W. Himmele, 2016, www.TotalParticipationTechniques.com</a:t>
            </a:r>
            <a:endParaRPr lang="en-US"/>
          </a:p>
        </p:txBody>
      </p:sp>
      <p:sp>
        <p:nvSpPr>
          <p:cNvPr id="7" name="Slide Number Placeholder 6"/>
          <p:cNvSpPr>
            <a:spLocks noGrp="1"/>
          </p:cNvSpPr>
          <p:nvPr>
            <p:ph type="sldNum" sz="quarter" idx="12"/>
          </p:nvPr>
        </p:nvSpPr>
        <p:spPr/>
        <p:txBody>
          <a:bodyPr/>
          <a:lstStyle/>
          <a:p>
            <a:fld id="{51616F80-34B2-4211-9978-B81FAF8F1B9F}" type="slidenum">
              <a:rPr lang="en-US" altLang="en-US" smtClean="0"/>
              <a:pPr/>
              <a:t>‹#›</a:t>
            </a:fld>
            <a:endParaRPr lang="en-US" altLang="en-US"/>
          </a:p>
        </p:txBody>
      </p:sp>
    </p:spTree>
    <p:extLst>
      <p:ext uri="{BB962C8B-B14F-4D97-AF65-F5344CB8AC3E}">
        <p14:creationId xmlns:p14="http://schemas.microsoft.com/office/powerpoint/2010/main" val="2257638173"/>
      </p:ext>
    </p:extLst>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6F442630-59A8-4B0F-BCBC-3785D3F0E75A}" type="datetime1">
              <a:rPr lang="en-US" smtClean="0">
                <a:ea typeface="MS PGothic" panose="020B0600070205080204" pitchFamily="34" charset="-128"/>
              </a:rPr>
              <a:t>4/25/2016</a:t>
            </a:fld>
            <a:endParaRPr lang="en-US">
              <a:ea typeface="MS PGothic" panose="020B0600070205080204" pitchFamily="34" charset="-128"/>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P. Himmele &amp; W. Himmele, 2016, www.TotalParticipationTechniques.com</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51107F92-650A-4DF6-B182-F6B4B7D5FDE8}" type="slidenum">
              <a:rPr lang="en-US" altLang="en-US" smtClean="0">
                <a:ea typeface="MS PGothic" panose="020B0600070205080204" pitchFamily="34" charset="-128"/>
              </a:rPr>
              <a:pPr fontAlgn="base">
                <a:spcBef>
                  <a:spcPct val="0"/>
                </a:spcBef>
                <a:spcAft>
                  <a:spcPct val="0"/>
                </a:spcAft>
              </a:pPr>
              <a:t>‹#›</a:t>
            </a:fld>
            <a:endParaRPr lang="en-US" altLang="en-US" smtClean="0">
              <a:ea typeface="MS PGothic" panose="020B0600070205080204" pitchFamily="34" charset="-128"/>
            </a:endParaRPr>
          </a:p>
        </p:txBody>
      </p:sp>
    </p:spTree>
    <p:extLst>
      <p:ext uri="{BB962C8B-B14F-4D97-AF65-F5344CB8AC3E}">
        <p14:creationId xmlns:p14="http://schemas.microsoft.com/office/powerpoint/2010/main" val="7460297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899"/>
          <a:stretch/>
        </p:blipFill>
        <p:spPr>
          <a:xfrm>
            <a:off x="7405352" y="300444"/>
            <a:ext cx="3879079" cy="6111025"/>
          </a:xfrm>
          <a:prstGeom prst="rect">
            <a:avLst/>
          </a:prstGeom>
        </p:spPr>
      </p:pic>
      <p:sp>
        <p:nvSpPr>
          <p:cNvPr id="2" name="Title 1"/>
          <p:cNvSpPr>
            <a:spLocks noGrp="1"/>
          </p:cNvSpPr>
          <p:nvPr>
            <p:ph type="ctrTitle"/>
          </p:nvPr>
        </p:nvSpPr>
        <p:spPr>
          <a:xfrm>
            <a:off x="786284" y="927279"/>
            <a:ext cx="5328751" cy="3889420"/>
          </a:xfrm>
        </p:spPr>
        <p:txBody>
          <a:bodyPr>
            <a:normAutofit/>
          </a:bodyPr>
          <a:lstStyle/>
          <a:p>
            <a:r>
              <a:rPr lang="en-US" sz="6600" i="1" dirty="0" smtClean="0">
                <a:effectLst>
                  <a:outerShdw blurRad="38100" dist="38100" dir="2700000" algn="tl">
                    <a:srgbClr val="000000">
                      <a:alpha val="43137"/>
                    </a:srgbClr>
                  </a:outerShdw>
                </a:effectLst>
                <a:latin typeface="+mn-lt"/>
              </a:rPr>
              <a:t>“Four Things Every Principal Should Know about ELLs”</a:t>
            </a:r>
            <a:endParaRPr lang="en-US" sz="6600" i="1" dirty="0">
              <a:effectLst>
                <a:outerShdw blurRad="38100" dist="38100" dir="2700000" algn="tl">
                  <a:srgbClr val="000000">
                    <a:alpha val="43137"/>
                  </a:srgbClr>
                </a:outerShdw>
              </a:effectLst>
              <a:latin typeface="+mn-lt"/>
            </a:endParaRPr>
          </a:p>
        </p:txBody>
      </p:sp>
      <p:sp>
        <p:nvSpPr>
          <p:cNvPr id="3" name="Subtitle 2"/>
          <p:cNvSpPr>
            <a:spLocks noGrp="1"/>
          </p:cNvSpPr>
          <p:nvPr>
            <p:ph type="subTitle" idx="1"/>
          </p:nvPr>
        </p:nvSpPr>
        <p:spPr>
          <a:xfrm>
            <a:off x="-1244285" y="5344669"/>
            <a:ext cx="9146381" cy="1066800"/>
          </a:xfrm>
        </p:spPr>
        <p:txBody>
          <a:bodyPr/>
          <a:lstStyle/>
          <a:p>
            <a:r>
              <a:rPr lang="en-US" sz="2800" dirty="0" smtClean="0"/>
              <a:t>By </a:t>
            </a:r>
            <a:r>
              <a:rPr lang="en-US" sz="2800" dirty="0" err="1" smtClean="0"/>
              <a:t>Pérsida</a:t>
            </a:r>
            <a:r>
              <a:rPr lang="en-US" sz="2800" dirty="0" smtClean="0"/>
              <a:t> &amp; William </a:t>
            </a:r>
            <a:r>
              <a:rPr lang="en-US" sz="2800" dirty="0" err="1" smtClean="0"/>
              <a:t>Himmele</a:t>
            </a:r>
            <a:endParaRPr lang="en-US" sz="2800" dirty="0" smtClean="0"/>
          </a:p>
          <a:p>
            <a:endParaRPr lang="en-US" sz="2800" dirty="0"/>
          </a:p>
        </p:txBody>
      </p:sp>
    </p:spTree>
    <p:extLst>
      <p:ext uri="{BB962C8B-B14F-4D97-AF65-F5344CB8AC3E}">
        <p14:creationId xmlns:p14="http://schemas.microsoft.com/office/powerpoint/2010/main" val="4080255419"/>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rmAutofit/>
          </a:bodyPr>
          <a:lstStyle/>
          <a:p>
            <a:pPr lvl="0"/>
            <a:r>
              <a:rPr lang="en-US" sz="4800" dirty="0" smtClean="0"/>
              <a:t>What </a:t>
            </a:r>
            <a:r>
              <a:rPr lang="en-US" sz="4800" dirty="0"/>
              <a:t>would the authors say with regard to the role of the home language on academic achievement in English</a:t>
            </a:r>
            <a:r>
              <a:rPr lang="en-US" sz="4800" dirty="0" smtClean="0"/>
              <a:t>? What are your thoughts about this?</a:t>
            </a:r>
            <a:endParaRPr lang="en-US" sz="4800" dirty="0"/>
          </a:p>
          <a:p>
            <a:endParaRPr lang="en-US" sz="4800" dirty="0"/>
          </a:p>
        </p:txBody>
      </p:sp>
      <p:sp>
        <p:nvSpPr>
          <p:cNvPr id="6"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#5</a:t>
            </a:r>
            <a:endParaRPr lang="en-US" sz="4000" dirty="0">
              <a:latin typeface="+mn-lt"/>
            </a:endParaRPr>
          </a:p>
        </p:txBody>
      </p:sp>
    </p:spTree>
    <p:extLst>
      <p:ext uri="{BB962C8B-B14F-4D97-AF65-F5344CB8AC3E}">
        <p14:creationId xmlns:p14="http://schemas.microsoft.com/office/powerpoint/2010/main" val="474021341"/>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73275"/>
            <a:ext cx="10515600" cy="4351338"/>
          </a:xfrm>
        </p:spPr>
        <p:txBody>
          <a:bodyPr>
            <a:noAutofit/>
          </a:bodyPr>
          <a:lstStyle/>
          <a:p>
            <a:pPr lvl="0"/>
            <a:r>
              <a:rPr lang="en-US" sz="4800" dirty="0" smtClean="0"/>
              <a:t>What would the authors say with regard to a school-wide approach toward </a:t>
            </a:r>
            <a:r>
              <a:rPr lang="en-US" sz="4800" dirty="0" err="1" smtClean="0"/>
              <a:t>ELLs'</a:t>
            </a:r>
            <a:r>
              <a:rPr lang="en-US" sz="4800" dirty="0" smtClean="0"/>
              <a:t> academic achievement? Discuss this in light of your own practice.</a:t>
            </a:r>
          </a:p>
        </p:txBody>
      </p:sp>
      <p:sp>
        <p:nvSpPr>
          <p:cNvPr id="6"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#6</a:t>
            </a:r>
            <a:endParaRPr lang="en-US" sz="4000" dirty="0">
              <a:latin typeface="+mn-lt"/>
            </a:endParaRPr>
          </a:p>
        </p:txBody>
      </p:sp>
    </p:spTree>
    <p:extLst>
      <p:ext uri="{BB962C8B-B14F-4D97-AF65-F5344CB8AC3E}">
        <p14:creationId xmlns:p14="http://schemas.microsoft.com/office/powerpoint/2010/main" val="596128978"/>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533" y="2239091"/>
            <a:ext cx="10515600" cy="4351338"/>
          </a:xfrm>
        </p:spPr>
        <p:txBody>
          <a:bodyPr>
            <a:normAutofit/>
          </a:bodyPr>
          <a:lstStyle/>
          <a:p>
            <a:pPr lvl="0"/>
            <a:r>
              <a:rPr lang="en-US" sz="4800" dirty="0" smtClean="0"/>
              <a:t>What </a:t>
            </a:r>
            <a:r>
              <a:rPr lang="en-US" sz="4800" dirty="0"/>
              <a:t>would the authors say with regard to educators' misconceptions regarding conversational and academic proficiencies</a:t>
            </a:r>
            <a:r>
              <a:rPr lang="en-US" sz="4800" dirty="0" smtClean="0"/>
              <a:t>? Share your thoughts about this.</a:t>
            </a:r>
            <a:endParaRPr lang="en-US" sz="4800" dirty="0"/>
          </a:p>
        </p:txBody>
      </p:sp>
      <p:sp>
        <p:nvSpPr>
          <p:cNvPr id="6"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#7</a:t>
            </a:r>
            <a:endParaRPr lang="en-US" sz="4000" dirty="0">
              <a:latin typeface="+mn-lt"/>
            </a:endParaRPr>
          </a:p>
        </p:txBody>
      </p:sp>
    </p:spTree>
    <p:extLst>
      <p:ext uri="{BB962C8B-B14F-4D97-AF65-F5344CB8AC3E}">
        <p14:creationId xmlns:p14="http://schemas.microsoft.com/office/powerpoint/2010/main" val="1809472930"/>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73355"/>
            <a:ext cx="10515600" cy="4351338"/>
          </a:xfrm>
        </p:spPr>
        <p:txBody>
          <a:bodyPr>
            <a:normAutofit/>
          </a:bodyPr>
          <a:lstStyle/>
          <a:p>
            <a:pPr lvl="0"/>
            <a:r>
              <a:rPr lang="en-US" sz="4800" dirty="0" smtClean="0"/>
              <a:t>What </a:t>
            </a:r>
            <a:r>
              <a:rPr lang="en-US" sz="4800" dirty="0"/>
              <a:t>would the authors say with regard to how to go about making instruction accessible to ELLs?</a:t>
            </a:r>
          </a:p>
          <a:p>
            <a:endParaRPr lang="en-US" sz="4800" dirty="0"/>
          </a:p>
        </p:txBody>
      </p:sp>
      <p:sp>
        <p:nvSpPr>
          <p:cNvPr id="6"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#8</a:t>
            </a:r>
            <a:endParaRPr lang="en-US" sz="4000" dirty="0">
              <a:latin typeface="+mn-lt"/>
            </a:endParaRPr>
          </a:p>
        </p:txBody>
      </p:sp>
    </p:spTree>
    <p:extLst>
      <p:ext uri="{BB962C8B-B14F-4D97-AF65-F5344CB8AC3E}">
        <p14:creationId xmlns:p14="http://schemas.microsoft.com/office/powerpoint/2010/main" val="3564283091"/>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CHALKBOARD SPLASH</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1605939724"/>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Adobe Garamond Pro" panose="02020502060506020403" pitchFamily="18" charset="0"/>
              </a:rPr>
              <a:t>Chalkboard Splash</a:t>
            </a:r>
            <a:endParaRPr lang="en-US" sz="4800" b="1" dirty="0">
              <a:latin typeface="Adobe Garamond Pro" panose="02020502060506020403" pitchFamily="18" charset="0"/>
            </a:endParaRPr>
          </a:p>
        </p:txBody>
      </p:sp>
      <p:sp>
        <p:nvSpPr>
          <p:cNvPr id="3" name="Content Placeholder 2"/>
          <p:cNvSpPr>
            <a:spLocks noGrp="1"/>
          </p:cNvSpPr>
          <p:nvPr>
            <p:ph idx="1"/>
          </p:nvPr>
        </p:nvSpPr>
        <p:spPr>
          <a:xfrm>
            <a:off x="735169" y="2073275"/>
            <a:ext cx="10515600" cy="4351338"/>
          </a:xfrm>
        </p:spPr>
        <p:txBody>
          <a:bodyPr>
            <a:normAutofit/>
          </a:bodyPr>
          <a:lstStyle/>
          <a:p>
            <a:r>
              <a:rPr lang="en-US" sz="4000" dirty="0" smtClean="0">
                <a:latin typeface="Adobe Garamond Pro" panose="02020502060506020403" pitchFamily="18" charset="0"/>
              </a:rPr>
              <a:t>What was your biggest “takeaway” from the readings? Boil it down to 15 words or less and write it anywhere on the chalkboard/whiteboard.</a:t>
            </a:r>
            <a:endParaRPr lang="en-US" sz="4000" dirty="0">
              <a:latin typeface="Adobe Garamond Pro" panose="02020502060506020403" pitchFamily="18" charset="0"/>
            </a:endParaRPr>
          </a:p>
        </p:txBody>
      </p:sp>
      <p:sp>
        <p:nvSpPr>
          <p:cNvPr id="7"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smtClean="0">
                <a:latin typeface="Adobe Garamond Pro" panose="02020502060506020403" pitchFamily="18" charset="0"/>
              </a:rPr>
              <a:t>P. Himmele &amp; W. Himmele, 2016, www.TotalParticipationTechniques.com</a:t>
            </a:r>
            <a:endParaRPr lang="en-US" sz="1600" dirty="0">
              <a:latin typeface="Adobe Garamond Pro" panose="02020502060506020403" pitchFamily="18" charset="0"/>
            </a:endParaRPr>
          </a:p>
        </p:txBody>
      </p:sp>
      <p:sp>
        <p:nvSpPr>
          <p:cNvPr id="4" name="Footer Placeholder 3"/>
          <p:cNvSpPr>
            <a:spLocks noGrp="1"/>
          </p:cNvSpPr>
          <p:nvPr>
            <p:ph type="ftr" sz="quarter" idx="11"/>
          </p:nvPr>
        </p:nvSpPr>
        <p:spPr/>
        <p:txBody>
          <a:bodyPr/>
          <a:lstStyle/>
          <a:p>
            <a:pPr>
              <a:defRPr/>
            </a:pPr>
            <a:r>
              <a:rPr lang="en-US" dirty="0" smtClean="0">
                <a:solidFill>
                  <a:schemeClr val="tx1"/>
                </a:solidFill>
              </a:rPr>
              <a:t>P. </a:t>
            </a:r>
            <a:r>
              <a:rPr lang="en-US" dirty="0" err="1" smtClean="0">
                <a:solidFill>
                  <a:schemeClr val="tx1"/>
                </a:solidFill>
              </a:rPr>
              <a:t>Himmele</a:t>
            </a:r>
            <a:r>
              <a:rPr lang="en-US" dirty="0" smtClean="0">
                <a:solidFill>
                  <a:schemeClr val="tx1"/>
                </a:solidFill>
              </a:rPr>
              <a:t> &amp; W. </a:t>
            </a:r>
            <a:r>
              <a:rPr lang="en-US" dirty="0" err="1" smtClean="0">
                <a:solidFill>
                  <a:schemeClr val="tx1"/>
                </a:solidFill>
              </a:rPr>
              <a:t>Himmele</a:t>
            </a:r>
            <a:r>
              <a:rPr lang="en-US" dirty="0" smtClean="0">
                <a:solidFill>
                  <a:schemeClr val="tx1"/>
                </a:solidFill>
              </a:rPr>
              <a:t>, 2016, www.TotalParticipationTechniques.com</a:t>
            </a:r>
            <a:endParaRPr lang="en-US" dirty="0">
              <a:solidFill>
                <a:schemeClr val="tx1"/>
              </a:solidFill>
            </a:endParaRPr>
          </a:p>
        </p:txBody>
      </p:sp>
    </p:spTree>
    <p:extLst>
      <p:ext uri="{BB962C8B-B14F-4D97-AF65-F5344CB8AC3E}">
        <p14:creationId xmlns:p14="http://schemas.microsoft.com/office/powerpoint/2010/main" val="1990634264"/>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smtClean="0"/>
              <a:t>3 THREES IN A ROW</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1229319420"/>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latin typeface="+mn-lt"/>
              </a:rPr>
              <a:t>3 Threes in a Row*</a:t>
            </a:r>
            <a:br>
              <a:rPr lang="en-US" sz="6600" dirty="0" smtClean="0">
                <a:latin typeface="+mn-lt"/>
              </a:rPr>
            </a:br>
            <a:r>
              <a:rPr lang="en-US" sz="2000" dirty="0" smtClean="0">
                <a:latin typeface="+mn-lt"/>
              </a:rPr>
              <a:t>*</a:t>
            </a:r>
            <a:r>
              <a:rPr lang="en-US" sz="2000" dirty="0" err="1" smtClean="0">
                <a:latin typeface="+mn-lt"/>
              </a:rPr>
              <a:t>Himmele</a:t>
            </a:r>
            <a:r>
              <a:rPr lang="en-US" sz="2000" dirty="0" smtClean="0">
                <a:latin typeface="+mn-lt"/>
              </a:rPr>
              <a:t> &amp; </a:t>
            </a:r>
            <a:r>
              <a:rPr lang="en-US" sz="2000" dirty="0" err="1" smtClean="0">
                <a:latin typeface="+mn-lt"/>
              </a:rPr>
              <a:t>Himmele</a:t>
            </a:r>
            <a:r>
              <a:rPr lang="en-US" sz="2000" dirty="0" smtClean="0">
                <a:latin typeface="+mn-lt"/>
              </a:rPr>
              <a:t>, 2011</a:t>
            </a:r>
            <a:endParaRPr lang="en-US" sz="2000" dirty="0">
              <a:latin typeface="+mn-lt"/>
            </a:endParaRPr>
          </a:p>
        </p:txBody>
      </p:sp>
      <p:sp>
        <p:nvSpPr>
          <p:cNvPr id="3" name="Content Placeholder 2"/>
          <p:cNvSpPr>
            <a:spLocks noGrp="1"/>
          </p:cNvSpPr>
          <p:nvPr>
            <p:ph idx="1"/>
          </p:nvPr>
        </p:nvSpPr>
        <p:spPr>
          <a:xfrm>
            <a:off x="838200" y="1552576"/>
            <a:ext cx="10841182" cy="4351338"/>
          </a:xfrm>
        </p:spPr>
        <p:txBody>
          <a:bodyPr>
            <a:noAutofit/>
          </a:bodyPr>
          <a:lstStyle/>
          <a:p>
            <a:endParaRPr lang="en-US" sz="4000" dirty="0" smtClean="0"/>
          </a:p>
          <a:p>
            <a:r>
              <a:rPr lang="en-US" sz="4000" dirty="0" smtClean="0"/>
              <a:t>Find </a:t>
            </a:r>
            <a:r>
              <a:rPr lang="en-US" sz="4000" dirty="0"/>
              <a:t>someone who can explain what’s asked for in the box (find one person per box). </a:t>
            </a:r>
            <a:endParaRPr lang="en-US" sz="4000" dirty="0" smtClean="0"/>
          </a:p>
          <a:p>
            <a:r>
              <a:rPr lang="en-US" sz="4000" dirty="0" smtClean="0"/>
              <a:t>Ask him/her </a:t>
            </a:r>
            <a:r>
              <a:rPr lang="en-US" sz="4000" dirty="0"/>
              <a:t>to initial your box and tell you the answer. </a:t>
            </a:r>
          </a:p>
          <a:p>
            <a:r>
              <a:rPr lang="en-US" sz="4000" dirty="0"/>
              <a:t>W</a:t>
            </a:r>
            <a:r>
              <a:rPr lang="en-US" sz="4000" dirty="0" smtClean="0"/>
              <a:t>rite </a:t>
            </a:r>
            <a:r>
              <a:rPr lang="en-US" sz="4000" dirty="0"/>
              <a:t>the answer in your box. Note: You are the only person who should be writing answers in your boxes. </a:t>
            </a:r>
          </a:p>
        </p:txBody>
      </p:sp>
      <p:sp>
        <p:nvSpPr>
          <p:cNvPr id="5"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smtClean="0">
                <a:latin typeface="Adobe Garamond Pro" panose="02020502060506020403" pitchFamily="18" charset="0"/>
              </a:rPr>
              <a:t>P. Himmele &amp; W. Himmele, 2016, www.TotalParticipationTechniques.com</a:t>
            </a:r>
            <a:endParaRPr lang="en-US" sz="1600" dirty="0">
              <a:latin typeface="Adobe Garamond Pro" panose="02020502060506020403" pitchFamily="18" charset="0"/>
            </a:endParaRPr>
          </a:p>
        </p:txBody>
      </p:sp>
      <p:sp>
        <p:nvSpPr>
          <p:cNvPr id="4" name="Footer Placeholder 3"/>
          <p:cNvSpPr>
            <a:spLocks noGrp="1"/>
          </p:cNvSpPr>
          <p:nvPr>
            <p:ph type="ftr" sz="quarter" idx="11"/>
          </p:nvPr>
        </p:nvSpPr>
        <p:spPr/>
        <p:txBody>
          <a:bodyPr/>
          <a:lstStyle/>
          <a:p>
            <a:pPr>
              <a:defRPr/>
            </a:pPr>
            <a:r>
              <a:rPr lang="en-US" dirty="0" smtClean="0">
                <a:solidFill>
                  <a:schemeClr val="tx1"/>
                </a:solidFill>
              </a:rPr>
              <a:t>P. </a:t>
            </a:r>
            <a:r>
              <a:rPr lang="en-US" dirty="0" err="1" smtClean="0">
                <a:solidFill>
                  <a:schemeClr val="tx1"/>
                </a:solidFill>
              </a:rPr>
              <a:t>Himmele</a:t>
            </a:r>
            <a:r>
              <a:rPr lang="en-US" dirty="0" smtClean="0">
                <a:solidFill>
                  <a:schemeClr val="tx1"/>
                </a:solidFill>
              </a:rPr>
              <a:t> &amp; W. </a:t>
            </a:r>
            <a:r>
              <a:rPr lang="en-US" dirty="0" err="1" smtClean="0">
                <a:solidFill>
                  <a:schemeClr val="tx1"/>
                </a:solidFill>
              </a:rPr>
              <a:t>Himmele</a:t>
            </a:r>
            <a:r>
              <a:rPr lang="en-US" dirty="0" smtClean="0">
                <a:solidFill>
                  <a:schemeClr val="tx1"/>
                </a:solidFill>
              </a:rPr>
              <a:t>, 2016, www.TotalParticipationTechniques.com</a:t>
            </a:r>
            <a:endParaRPr lang="en-US" dirty="0">
              <a:solidFill>
                <a:schemeClr val="tx1"/>
              </a:solidFill>
            </a:endParaRPr>
          </a:p>
        </p:txBody>
      </p:sp>
    </p:spTree>
    <p:extLst>
      <p:ext uri="{BB962C8B-B14F-4D97-AF65-F5344CB8AC3E}">
        <p14:creationId xmlns:p14="http://schemas.microsoft.com/office/powerpoint/2010/main" val="277859100"/>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dirty="0" smtClean="0"/>
              <a:t>BELL NETWORKING</a:t>
            </a:r>
            <a:endParaRPr lang="en-US" sz="6600" dirty="0"/>
          </a:p>
        </p:txBody>
      </p:sp>
      <p:sp>
        <p:nvSpPr>
          <p:cNvPr id="4" name="Footer Placeholder 3"/>
          <p:cNvSpPr>
            <a:spLocks noGrp="1"/>
          </p:cNvSpPr>
          <p:nvPr>
            <p:ph type="ftr" sz="quarter" idx="11"/>
          </p:nvPr>
        </p:nvSpPr>
        <p:spPr/>
        <p:txBody>
          <a:bodyPr/>
          <a:lstStyle/>
          <a:p>
            <a:pPr>
              <a:defRPr/>
            </a:pPr>
            <a:r>
              <a:rPr lang="en-US" smtClean="0"/>
              <a:t>P. Himmele &amp; W. Himmele, 2016, www.TotalParticipationTechniques.com</a:t>
            </a:r>
            <a:endParaRPr lang="en-US"/>
          </a:p>
        </p:txBody>
      </p:sp>
    </p:spTree>
    <p:extLst>
      <p:ext uri="{BB962C8B-B14F-4D97-AF65-F5344CB8AC3E}">
        <p14:creationId xmlns:p14="http://schemas.microsoft.com/office/powerpoint/2010/main" val="2258474435"/>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mn-lt"/>
              </a:rPr>
              <a:t>Four Things Principals Should Know about ELLs</a:t>
            </a:r>
            <a:br>
              <a:rPr lang="en-US" dirty="0" smtClean="0">
                <a:latin typeface="+mn-lt"/>
              </a:rPr>
            </a:br>
            <a:r>
              <a:rPr lang="en-US" sz="4400" dirty="0" smtClean="0">
                <a:latin typeface="+mn-lt"/>
              </a:rPr>
              <a:t>Bell Networking*</a:t>
            </a:r>
            <a:r>
              <a:rPr lang="en-US" dirty="0" smtClean="0">
                <a:latin typeface="+mn-lt"/>
              </a:rPr>
              <a:t/>
            </a:r>
            <a:br>
              <a:rPr lang="en-US" dirty="0" smtClean="0">
                <a:latin typeface="+mn-lt"/>
              </a:rPr>
            </a:br>
            <a:r>
              <a:rPr lang="en-US" sz="1800" dirty="0" smtClean="0">
                <a:latin typeface="+mn-lt"/>
              </a:rPr>
              <a:t>*</a:t>
            </a:r>
            <a:r>
              <a:rPr lang="en-US" sz="1800" dirty="0" err="1" smtClean="0">
                <a:latin typeface="+mn-lt"/>
              </a:rPr>
              <a:t>Himmele</a:t>
            </a:r>
            <a:r>
              <a:rPr lang="en-US" sz="1800" dirty="0" smtClean="0">
                <a:latin typeface="+mn-lt"/>
              </a:rPr>
              <a:t> &amp; </a:t>
            </a:r>
            <a:r>
              <a:rPr lang="en-US" sz="1800" dirty="0" err="1" smtClean="0">
                <a:latin typeface="+mn-lt"/>
              </a:rPr>
              <a:t>Himmele</a:t>
            </a:r>
            <a:r>
              <a:rPr lang="en-US" sz="1800" dirty="0" smtClean="0">
                <a:latin typeface="+mn-lt"/>
              </a:rPr>
              <a:t>, 2014</a:t>
            </a:r>
            <a:endParaRPr lang="en-US" sz="1800" dirty="0">
              <a:latin typeface="+mn-lt"/>
            </a:endParaRPr>
          </a:p>
        </p:txBody>
      </p:sp>
      <p:sp>
        <p:nvSpPr>
          <p:cNvPr id="3" name="Content Placeholder 2"/>
          <p:cNvSpPr>
            <a:spLocks noGrp="1"/>
          </p:cNvSpPr>
          <p:nvPr>
            <p:ph idx="1"/>
          </p:nvPr>
        </p:nvSpPr>
        <p:spPr/>
        <p:txBody>
          <a:bodyPr>
            <a:normAutofit lnSpcReduction="10000"/>
          </a:bodyPr>
          <a:lstStyle/>
          <a:p>
            <a:r>
              <a:rPr lang="en-US" sz="3600" dirty="0" smtClean="0"/>
              <a:t>At the sound of the bell, find someone with whom you haven’t spoken today (or much), and discuss the prompt on the screen. You’ll need to bring your book along.</a:t>
            </a:r>
          </a:p>
          <a:p>
            <a:r>
              <a:rPr lang="en-US" sz="3600" dirty="0" smtClean="0"/>
              <a:t>When the bell rings again, thank that person, and move along to find someone else with whom you haven’t spoken today. This time, address the new prompt that appears on the screen. </a:t>
            </a:r>
          </a:p>
          <a:p>
            <a:r>
              <a:rPr lang="en-US" sz="3600" dirty="0" smtClean="0"/>
              <a:t>Repeat this every time the bell rings.</a:t>
            </a:r>
          </a:p>
        </p:txBody>
      </p:sp>
      <p:sp>
        <p:nvSpPr>
          <p:cNvPr id="5"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289513917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2810" y="413380"/>
            <a:ext cx="9146380" cy="1020762"/>
          </a:xfrm>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#1</a:t>
            </a:r>
            <a:endParaRPr lang="en-US" sz="4000" dirty="0">
              <a:latin typeface="+mn-lt"/>
            </a:endParaRPr>
          </a:p>
        </p:txBody>
      </p:sp>
      <p:sp>
        <p:nvSpPr>
          <p:cNvPr id="3" name="Content Placeholder 2"/>
          <p:cNvSpPr>
            <a:spLocks noGrp="1"/>
          </p:cNvSpPr>
          <p:nvPr>
            <p:ph idx="1"/>
          </p:nvPr>
        </p:nvSpPr>
        <p:spPr/>
        <p:txBody>
          <a:bodyPr>
            <a:normAutofit/>
          </a:bodyPr>
          <a:lstStyle/>
          <a:p>
            <a:pPr lvl="0"/>
            <a:r>
              <a:rPr lang="en-US" sz="4800" dirty="0"/>
              <a:t>What would the authors say with regard to your role and the quality of your program? What tools can support your expertise in this area?</a:t>
            </a:r>
          </a:p>
          <a:p>
            <a:endParaRPr lang="en-US" sz="4800" dirty="0"/>
          </a:p>
        </p:txBody>
      </p:sp>
      <p:sp>
        <p:nvSpPr>
          <p:cNvPr id="4"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Tree>
    <p:extLst>
      <p:ext uri="{BB962C8B-B14F-4D97-AF65-F5344CB8AC3E}">
        <p14:creationId xmlns:p14="http://schemas.microsoft.com/office/powerpoint/2010/main" val="2587077214"/>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62547"/>
            <a:ext cx="10515600" cy="4351338"/>
          </a:xfrm>
        </p:spPr>
        <p:txBody>
          <a:bodyPr>
            <a:normAutofit/>
          </a:bodyPr>
          <a:lstStyle/>
          <a:p>
            <a:pPr lvl="0"/>
            <a:r>
              <a:rPr lang="en-US" sz="4800" dirty="0" smtClean="0"/>
              <a:t>What </a:t>
            </a:r>
            <a:r>
              <a:rPr lang="en-US" sz="4800" dirty="0"/>
              <a:t>would the authors say with regard to grouping decisions and grade levels</a:t>
            </a:r>
            <a:r>
              <a:rPr lang="en-US" sz="4800" dirty="0" smtClean="0"/>
              <a:t>? What are the implications with regard to your practice?</a:t>
            </a:r>
            <a:endParaRPr lang="en-US" sz="4800" dirty="0"/>
          </a:p>
          <a:p>
            <a:endParaRPr lang="en-US" sz="4800" dirty="0"/>
          </a:p>
        </p:txBody>
      </p:sp>
      <p:sp>
        <p:nvSpPr>
          <p:cNvPr id="6"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smtClean="0">
                <a:latin typeface="Adobe Garamond Pro" panose="02020502060506020403" pitchFamily="18" charset="0"/>
              </a:rPr>
              <a:t>P. Himmele &amp; W. Himmele, 2016, www.TotalParticipationTechniques.com</a:t>
            </a:r>
            <a:endParaRPr lang="en-US" sz="1600" dirty="0">
              <a:latin typeface="Adobe Garamond Pro" panose="02020502060506020403" pitchFamily="18" charset="0"/>
            </a:endParaRPr>
          </a:p>
        </p:txBody>
      </p:sp>
      <p:sp>
        <p:nvSpPr>
          <p:cNvPr id="2" name="Footer Placeholder 1"/>
          <p:cNvSpPr>
            <a:spLocks noGrp="1"/>
          </p:cNvSpPr>
          <p:nvPr>
            <p:ph type="ftr" sz="quarter" idx="11"/>
          </p:nvPr>
        </p:nvSpPr>
        <p:spPr/>
        <p:txBody>
          <a:bodyPr/>
          <a:lstStyle/>
          <a:p>
            <a:pPr>
              <a:defRPr/>
            </a:pPr>
            <a:r>
              <a:rPr lang="en-US" dirty="0" smtClean="0">
                <a:solidFill>
                  <a:schemeClr val="tx1"/>
                </a:solidFill>
              </a:rPr>
              <a:t>P. </a:t>
            </a:r>
            <a:r>
              <a:rPr lang="en-US" dirty="0" err="1" smtClean="0">
                <a:solidFill>
                  <a:schemeClr val="tx1"/>
                </a:solidFill>
              </a:rPr>
              <a:t>Himmele</a:t>
            </a:r>
            <a:r>
              <a:rPr lang="en-US" dirty="0" smtClean="0">
                <a:solidFill>
                  <a:schemeClr val="tx1"/>
                </a:solidFill>
              </a:rPr>
              <a:t> &amp; W. </a:t>
            </a:r>
            <a:r>
              <a:rPr lang="en-US" dirty="0" err="1" smtClean="0">
                <a:solidFill>
                  <a:schemeClr val="tx1"/>
                </a:solidFill>
              </a:rPr>
              <a:t>Himmele</a:t>
            </a:r>
            <a:r>
              <a:rPr lang="en-US" dirty="0" smtClean="0">
                <a:solidFill>
                  <a:schemeClr val="tx1"/>
                </a:solidFill>
              </a:rPr>
              <a:t>, 2016, www.TotalParticipationTechniques.com</a:t>
            </a:r>
            <a:endParaRPr lang="en-US" dirty="0">
              <a:solidFill>
                <a:schemeClr val="tx1"/>
              </a:solidFill>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#2</a:t>
            </a:r>
            <a:endParaRPr lang="en-US" sz="4000" dirty="0">
              <a:latin typeface="+mn-lt"/>
            </a:endParaRPr>
          </a:p>
        </p:txBody>
      </p:sp>
    </p:spTree>
    <p:extLst>
      <p:ext uri="{BB962C8B-B14F-4D97-AF65-F5344CB8AC3E}">
        <p14:creationId xmlns:p14="http://schemas.microsoft.com/office/powerpoint/2010/main" val="4107287909"/>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4800" dirty="0" smtClean="0"/>
              <a:t>What </a:t>
            </a:r>
            <a:r>
              <a:rPr lang="en-US" sz="4800" dirty="0"/>
              <a:t>would the authors say with regard to steps toward increasing your understanding of your ESL/EAL program?</a:t>
            </a:r>
          </a:p>
          <a:p>
            <a:endParaRPr lang="en-US" sz="4800" dirty="0"/>
          </a:p>
        </p:txBody>
      </p:sp>
      <p:sp>
        <p:nvSpPr>
          <p:cNvPr id="6" name="Footer Placeholder 3"/>
          <p:cNvSpPr>
            <a:spLocks noGrp="1"/>
          </p:cNvSpPr>
          <p:nvPr>
            <p:ph type="ftr" sz="quarter" idx="11"/>
          </p:nvPr>
        </p:nvSpPr>
        <p:spPr>
          <a:xfrm>
            <a:off x="2332376" y="6172200"/>
            <a:ext cx="7850715" cy="504826"/>
          </a:xfrm>
        </p:spPr>
        <p:txBody>
          <a:bodyPr/>
          <a:lstStyle/>
          <a:p>
            <a:pPr algn="ctr"/>
            <a:r>
              <a:rPr lang="en-US" sz="1600" dirty="0" smtClean="0">
                <a:solidFill>
                  <a:schemeClr val="tx1"/>
                </a:solidFill>
                <a:latin typeface="Adobe Garamond Pro" panose="02020502060506020403" pitchFamily="18" charset="0"/>
              </a:rPr>
              <a:t>P.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&amp; W. </a:t>
            </a:r>
            <a:r>
              <a:rPr lang="en-US" sz="1600" dirty="0" err="1" smtClean="0">
                <a:solidFill>
                  <a:schemeClr val="tx1"/>
                </a:solidFill>
                <a:latin typeface="Adobe Garamond Pro" panose="02020502060506020403" pitchFamily="18" charset="0"/>
              </a:rPr>
              <a:t>Himmele</a:t>
            </a:r>
            <a:r>
              <a:rPr lang="en-US" sz="1600" dirty="0" smtClean="0">
                <a:solidFill>
                  <a:schemeClr val="tx1"/>
                </a:solidFill>
                <a:latin typeface="Adobe Garamond Pro" panose="02020502060506020403" pitchFamily="18" charset="0"/>
              </a:rPr>
              <a:t>, 2016, www.TotalParticipationTechniques.com</a:t>
            </a:r>
            <a:endParaRPr lang="en-US" sz="1600" dirty="0">
              <a:solidFill>
                <a:schemeClr val="tx1"/>
              </a:solidFill>
              <a:latin typeface="Adobe Garamond Pro" panose="02020502060506020403" pitchFamily="18" charset="0"/>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#3</a:t>
            </a:r>
            <a:endParaRPr lang="en-US" sz="4000" dirty="0">
              <a:latin typeface="+mn-lt"/>
            </a:endParaRPr>
          </a:p>
        </p:txBody>
      </p:sp>
    </p:spTree>
    <p:extLst>
      <p:ext uri="{BB962C8B-B14F-4D97-AF65-F5344CB8AC3E}">
        <p14:creationId xmlns:p14="http://schemas.microsoft.com/office/powerpoint/2010/main" val="2532355074"/>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05012"/>
            <a:ext cx="10515600" cy="4351338"/>
          </a:xfrm>
        </p:spPr>
        <p:txBody>
          <a:bodyPr>
            <a:normAutofit/>
          </a:bodyPr>
          <a:lstStyle/>
          <a:p>
            <a:pPr lvl="0"/>
            <a:r>
              <a:rPr lang="en-US" sz="4800" dirty="0" smtClean="0"/>
              <a:t>What </a:t>
            </a:r>
            <a:r>
              <a:rPr lang="en-US" sz="4800" dirty="0"/>
              <a:t>would the authors say with regard to </a:t>
            </a:r>
            <a:r>
              <a:rPr lang="en-US" sz="4800" dirty="0" err="1"/>
              <a:t>ELLs'</a:t>
            </a:r>
            <a:r>
              <a:rPr lang="en-US" sz="4800" dirty="0"/>
              <a:t> prior schooling experiences and their impact on academic achievement in English? </a:t>
            </a:r>
            <a:r>
              <a:rPr lang="en-US" sz="4800" dirty="0" smtClean="0"/>
              <a:t>Elaborate on this.</a:t>
            </a:r>
            <a:endParaRPr lang="en-US" sz="4800" dirty="0"/>
          </a:p>
          <a:p>
            <a:endParaRPr lang="en-US" sz="4800" dirty="0"/>
          </a:p>
        </p:txBody>
      </p:sp>
      <p:sp>
        <p:nvSpPr>
          <p:cNvPr id="6" name="Footer Placeholder 3"/>
          <p:cNvSpPr txBox="1">
            <a:spLocks/>
          </p:cNvSpPr>
          <p:nvPr/>
        </p:nvSpPr>
        <p:spPr>
          <a:xfrm>
            <a:off x="2332376" y="6172200"/>
            <a:ext cx="7850715" cy="504826"/>
          </a:xfrm>
          <a:prstGeom prst="rect">
            <a:avLst/>
          </a:prstGeom>
        </p:spPr>
        <p:txBody>
          <a:bodyPr vert="horz" lIns="91440" tIns="45720" rIns="91440" bIns="45720" rtlCol="0" anchor="ctr"/>
          <a:lstStyle>
            <a:defPPr>
              <a:defRPr lang="en-US"/>
            </a:defPPr>
            <a:lvl1pPr marL="0" algn="l" defTabSz="914400" rtl="0" eaLnBrk="1" fontAlgn="base" latinLnBrk="0" hangingPunct="1">
              <a:spcBef>
                <a:spcPct val="0"/>
              </a:spcBef>
              <a:spcAft>
                <a:spcPct val="0"/>
              </a:spcAft>
              <a:defRPr sz="1000" kern="1200">
                <a:solidFill>
                  <a:prstClr val="white">
                    <a:tint val="75000"/>
                  </a:prstClr>
                </a:solidFill>
                <a:latin typeface="Calibri" pitchFamily="34" charset="0"/>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smtClean="0">
                <a:latin typeface="Adobe Garamond Pro" panose="02020502060506020403" pitchFamily="18" charset="0"/>
              </a:rPr>
              <a:t>P. Himmele &amp; W. Himmele, 2016, www.TotalParticipationTechniques.com</a:t>
            </a:r>
            <a:endParaRPr lang="en-US" sz="1600" dirty="0">
              <a:latin typeface="Adobe Garamond Pro" panose="02020502060506020403" pitchFamily="18" charset="0"/>
            </a:endParaRPr>
          </a:p>
        </p:txBody>
      </p:sp>
      <p:sp>
        <p:nvSpPr>
          <p:cNvPr id="2" name="Footer Placeholder 1"/>
          <p:cNvSpPr>
            <a:spLocks noGrp="1"/>
          </p:cNvSpPr>
          <p:nvPr>
            <p:ph type="ftr" sz="quarter" idx="11"/>
          </p:nvPr>
        </p:nvSpPr>
        <p:spPr/>
        <p:txBody>
          <a:bodyPr/>
          <a:lstStyle/>
          <a:p>
            <a:pPr>
              <a:defRPr/>
            </a:pPr>
            <a:r>
              <a:rPr lang="en-US" dirty="0" smtClean="0">
                <a:solidFill>
                  <a:schemeClr val="tx1"/>
                </a:solidFill>
              </a:rPr>
              <a:t>P. </a:t>
            </a:r>
            <a:r>
              <a:rPr lang="en-US" dirty="0" err="1" smtClean="0">
                <a:solidFill>
                  <a:schemeClr val="tx1"/>
                </a:solidFill>
              </a:rPr>
              <a:t>Himmele</a:t>
            </a:r>
            <a:r>
              <a:rPr lang="en-US" dirty="0" smtClean="0">
                <a:solidFill>
                  <a:schemeClr val="tx1"/>
                </a:solidFill>
              </a:rPr>
              <a:t> &amp; W. </a:t>
            </a:r>
            <a:r>
              <a:rPr lang="en-US" dirty="0" err="1" smtClean="0">
                <a:solidFill>
                  <a:schemeClr val="tx1"/>
                </a:solidFill>
              </a:rPr>
              <a:t>Himmele</a:t>
            </a:r>
            <a:r>
              <a:rPr lang="en-US" dirty="0" smtClean="0">
                <a:solidFill>
                  <a:schemeClr val="tx1"/>
                </a:solidFill>
              </a:rPr>
              <a:t>, 2016, www.TotalParticipationTechniques.com</a:t>
            </a:r>
            <a:endParaRPr lang="en-US" dirty="0">
              <a:solidFill>
                <a:schemeClr val="tx1"/>
              </a:solidFill>
            </a:endParaRPr>
          </a:p>
        </p:txBody>
      </p:sp>
      <p:sp>
        <p:nvSpPr>
          <p:cNvPr id="7" name="Title 1"/>
          <p:cNvSpPr>
            <a:spLocks noGrp="1"/>
          </p:cNvSpPr>
          <p:nvPr>
            <p:ph type="title"/>
          </p:nvPr>
        </p:nvSpPr>
        <p:spPr/>
        <p:txBody>
          <a:bodyPr>
            <a:normAutofit fontScale="90000"/>
          </a:bodyPr>
          <a:lstStyle/>
          <a:p>
            <a:pPr algn="ctr"/>
            <a:r>
              <a:rPr lang="en-US" sz="4000" dirty="0" smtClean="0">
                <a:latin typeface="+mn-lt"/>
              </a:rPr>
              <a:t>Four Things Every Principal</a:t>
            </a:r>
            <a:br>
              <a:rPr lang="en-US" sz="4000" dirty="0" smtClean="0">
                <a:latin typeface="+mn-lt"/>
              </a:rPr>
            </a:br>
            <a:r>
              <a:rPr lang="en-US" sz="4000" dirty="0" smtClean="0">
                <a:latin typeface="+mn-lt"/>
              </a:rPr>
              <a:t>Should Know about </a:t>
            </a:r>
            <a:r>
              <a:rPr lang="en-US" sz="4000" dirty="0" smtClean="0">
                <a:latin typeface="+mn-lt"/>
              </a:rPr>
              <a:t>ELLs </a:t>
            </a:r>
            <a:br>
              <a:rPr lang="en-US" sz="4000" dirty="0" smtClean="0">
                <a:latin typeface="+mn-lt"/>
              </a:rPr>
            </a:br>
            <a:r>
              <a:rPr lang="en-US" sz="4000" dirty="0" smtClean="0">
                <a:latin typeface="+mn-lt"/>
              </a:rPr>
              <a:t>Bell Prompt #4</a:t>
            </a:r>
            <a:endParaRPr lang="en-US" sz="4000" dirty="0">
              <a:latin typeface="+mn-lt"/>
            </a:endParaRPr>
          </a:p>
        </p:txBody>
      </p:sp>
    </p:spTree>
    <p:extLst>
      <p:ext uri="{BB962C8B-B14F-4D97-AF65-F5344CB8AC3E}">
        <p14:creationId xmlns:p14="http://schemas.microsoft.com/office/powerpoint/2010/main" val="746803223"/>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436</TotalTime>
  <Words>608</Words>
  <Application>Microsoft Office PowerPoint</Application>
  <PresentationFormat>Widescreen</PresentationFormat>
  <Paragraphs>53</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MS PGothic</vt:lpstr>
      <vt:lpstr>Adobe Garamond Pro</vt:lpstr>
      <vt:lpstr>Arial</vt:lpstr>
      <vt:lpstr>Calibri</vt:lpstr>
      <vt:lpstr>Calibri Light</vt:lpstr>
      <vt:lpstr>Office Theme</vt:lpstr>
      <vt:lpstr>“Four Things Every Principal Should Know about ELLs”</vt:lpstr>
      <vt:lpstr>PowerPoint Presentation</vt:lpstr>
      <vt:lpstr>3 Threes in a Row* *Himmele &amp; Himmele, 2011</vt:lpstr>
      <vt:lpstr>PowerPoint Presentation</vt:lpstr>
      <vt:lpstr>Four Things Principals Should Know about ELLs Bell Networking* *Himmele &amp; Himmele, 2014</vt:lpstr>
      <vt:lpstr>Four Things Every Principal Should Know about ELLs  Bell Prompt #1</vt:lpstr>
      <vt:lpstr>Four Things Every Principal Should Know about ELLs  Bell Prompt #2</vt:lpstr>
      <vt:lpstr>Four Things Every Principal Should Know about ELLs  Bell Prompt #3</vt:lpstr>
      <vt:lpstr>Four Things Every Principal Should Know about ELLs  Bell Prompt #4</vt:lpstr>
      <vt:lpstr>Four Things Every Principal Should Know about ELLs  Bell Prompt #5</vt:lpstr>
      <vt:lpstr>Four Things Every Principal Should Know about ELLs  Bell Prompt #6</vt:lpstr>
      <vt:lpstr>Four Things Every Principal Should Know about ELLs  Bell Prompt #7</vt:lpstr>
      <vt:lpstr>Four Things Every Principal Should Know about ELLs  Bell Prompt #8</vt:lpstr>
      <vt:lpstr>PowerPoint Presentation</vt:lpstr>
      <vt:lpstr>Chalkboard Splash</vt:lpstr>
    </vt:vector>
  </TitlesOfParts>
  <Company>Millersville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Persida Himmele</dc:creator>
  <cp:lastModifiedBy>Persida Himmele</cp:lastModifiedBy>
  <cp:revision>21</cp:revision>
  <dcterms:created xsi:type="dcterms:W3CDTF">2016-04-21T16:35:13Z</dcterms:created>
  <dcterms:modified xsi:type="dcterms:W3CDTF">2016-04-25T12:43:47Z</dcterms:modified>
</cp:coreProperties>
</file>