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6"/>
  </p:notesMasterIdLst>
  <p:handoutMasterIdLst>
    <p:handoutMasterId r:id="rId17"/>
  </p:handoutMasterIdLst>
  <p:sldIdLst>
    <p:sldId id="256" r:id="rId2"/>
    <p:sldId id="291" r:id="rId3"/>
    <p:sldId id="287" r:id="rId4"/>
    <p:sldId id="292" r:id="rId5"/>
    <p:sldId id="288" r:id="rId6"/>
    <p:sldId id="276" r:id="rId7"/>
    <p:sldId id="275" r:id="rId8"/>
    <p:sldId id="274" r:id="rId9"/>
    <p:sldId id="266" r:id="rId10"/>
    <p:sldId id="273" r:id="rId11"/>
    <p:sldId id="272" r:id="rId12"/>
    <p:sldId id="277" r:id="rId13"/>
    <p:sldId id="293" r:id="rId14"/>
    <p:sldId id="2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E7F56F-FCB4-4EEE-8C9E-37413957759B}" type="datetimeFigureOut">
              <a:rPr lang="en-US" smtClean="0"/>
              <a:t>4/25/2016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FE2459-62A6-4229-9A74-C53F7A150A24}" type="slidenum">
              <a:rPr lang="en-US" smtClean="0"/>
              <a:t>‹#›</a:t>
            </a:fld>
            <a:endParaRPr lang="en-US"/>
          </a:p>
        </p:txBody>
      </p:sp>
    </p:spTree>
    <p:extLst>
      <p:ext uri="{BB962C8B-B14F-4D97-AF65-F5344CB8AC3E}">
        <p14:creationId xmlns:p14="http://schemas.microsoft.com/office/powerpoint/2010/main" val="293386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CADD3E-243C-4A10-AC39-5AF494A54E4A}" type="datetimeFigureOut">
              <a:rPr lang="en-US" smtClean="0"/>
              <a:t>4/25/2016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1CBD1-2624-4624-BBE7-6FDD717844FF}" type="slidenum">
              <a:rPr lang="en-US" smtClean="0"/>
              <a:t>‹#›</a:t>
            </a:fld>
            <a:endParaRPr lang="en-US"/>
          </a:p>
        </p:txBody>
      </p:sp>
    </p:spTree>
    <p:extLst>
      <p:ext uri="{BB962C8B-B14F-4D97-AF65-F5344CB8AC3E}">
        <p14:creationId xmlns:p14="http://schemas.microsoft.com/office/powerpoint/2010/main" val="1913133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21CBD1-2624-4624-BBE7-6FDD717844FF}" type="slidenum">
              <a:rPr lang="en-US" smtClean="0"/>
              <a:t>1</a:t>
            </a:fld>
            <a:endParaRPr lang="en-US"/>
          </a:p>
        </p:txBody>
      </p:sp>
    </p:spTree>
    <p:extLst>
      <p:ext uri="{BB962C8B-B14F-4D97-AF65-F5344CB8AC3E}">
        <p14:creationId xmlns:p14="http://schemas.microsoft.com/office/powerpoint/2010/main" val="2476473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D53174-05A9-49AE-B6B9-C492BD369FBC}"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05B73-5144-43A1-934C-03C9EC674F21}" type="slidenum">
              <a:rPr lang="en-US" smtClean="0"/>
              <a:t>‹#›</a:t>
            </a:fld>
            <a:endParaRPr lang="en-US"/>
          </a:p>
        </p:txBody>
      </p:sp>
    </p:spTree>
    <p:extLst>
      <p:ext uri="{BB962C8B-B14F-4D97-AF65-F5344CB8AC3E}">
        <p14:creationId xmlns:p14="http://schemas.microsoft.com/office/powerpoint/2010/main" val="2256777685"/>
      </p:ext>
    </p:extLst>
  </p:cSld>
  <p:clrMapOvr>
    <a:masterClrMapping/>
  </p:clrMapOvr>
  <p:transition spd="slow">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3C3B77C-92B0-4DE4-95D2-2A5F279BCB0B}" type="datetime1">
              <a:rPr lang="en-US" smtClean="0"/>
              <a:pPr>
                <a:defRPr/>
              </a:pPr>
              <a:t>4/25/2016</a:t>
            </a:fld>
            <a:endParaRPr lang="en-US"/>
          </a:p>
        </p:txBody>
      </p:sp>
      <p:sp>
        <p:nvSpPr>
          <p:cNvPr id="5" name="Footer Placeholder 4"/>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12"/>
          </p:nvPr>
        </p:nvSpPr>
        <p:spPr/>
        <p:txBody>
          <a:bodyPr/>
          <a:lstStyle/>
          <a:p>
            <a:fld id="{2E0D8FB0-C59D-44F8-98A4-90632B1826BD}" type="slidenum">
              <a:rPr lang="en-US" altLang="en-US" smtClean="0"/>
              <a:pPr/>
              <a:t>‹#›</a:t>
            </a:fld>
            <a:endParaRPr lang="en-US" altLang="en-US"/>
          </a:p>
        </p:txBody>
      </p:sp>
    </p:spTree>
    <p:extLst>
      <p:ext uri="{BB962C8B-B14F-4D97-AF65-F5344CB8AC3E}">
        <p14:creationId xmlns:p14="http://schemas.microsoft.com/office/powerpoint/2010/main" val="659247788"/>
      </p:ext>
    </p:extLst>
  </p:cSld>
  <p:clrMapOvr>
    <a:masterClrMapping/>
  </p:clrMapOvr>
  <p:transition spd="slow">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CD551EE-3E9A-4B5F-85C4-964886E008DD}" type="datetime1">
              <a:rPr lang="en-US" smtClean="0"/>
              <a:pPr>
                <a:defRPr/>
              </a:pPr>
              <a:t>4/25/2016</a:t>
            </a:fld>
            <a:endParaRPr lang="en-US"/>
          </a:p>
        </p:txBody>
      </p:sp>
      <p:sp>
        <p:nvSpPr>
          <p:cNvPr id="5" name="Footer Placeholder 4"/>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12"/>
          </p:nvPr>
        </p:nvSpPr>
        <p:spPr/>
        <p:txBody>
          <a:bodyPr/>
          <a:lstStyle/>
          <a:p>
            <a:fld id="{65E3A8D3-AE6E-4038-9A60-0F9FA758EFE3}" type="slidenum">
              <a:rPr lang="en-US" altLang="en-US" smtClean="0"/>
              <a:pPr/>
              <a:t>‹#›</a:t>
            </a:fld>
            <a:endParaRPr lang="en-US" altLang="en-US"/>
          </a:p>
        </p:txBody>
      </p:sp>
    </p:spTree>
    <p:extLst>
      <p:ext uri="{BB962C8B-B14F-4D97-AF65-F5344CB8AC3E}">
        <p14:creationId xmlns:p14="http://schemas.microsoft.com/office/powerpoint/2010/main" val="3373754763"/>
      </p:ext>
    </p:extLst>
  </p:cSld>
  <p:clrMapOvr>
    <a:masterClrMapping/>
  </p:clrMapOvr>
  <p:transition spd="slow">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FCD7A1B-E352-43E6-A49D-D4DFE452DD0B}" type="datetime1">
              <a:rPr lang="en-US" smtClean="0"/>
              <a:pPr>
                <a:defRPr/>
              </a:pPr>
              <a:t>4/25/2016</a:t>
            </a:fld>
            <a:endParaRPr lang="en-US"/>
          </a:p>
        </p:txBody>
      </p:sp>
      <p:sp>
        <p:nvSpPr>
          <p:cNvPr id="5" name="Footer Placeholder 4"/>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12"/>
          </p:nvPr>
        </p:nvSpPr>
        <p:spPr/>
        <p:txBody>
          <a:bodyPr/>
          <a:lstStyle/>
          <a:p>
            <a:fld id="{A3FB5DB4-2585-4E18-8D89-D0D6E43635A3}" type="slidenum">
              <a:rPr lang="en-US" altLang="en-US" smtClean="0"/>
              <a:pPr/>
              <a:t>‹#›</a:t>
            </a:fld>
            <a:endParaRPr lang="en-US" altLang="en-US"/>
          </a:p>
        </p:txBody>
      </p:sp>
    </p:spTree>
    <p:extLst>
      <p:ext uri="{BB962C8B-B14F-4D97-AF65-F5344CB8AC3E}">
        <p14:creationId xmlns:p14="http://schemas.microsoft.com/office/powerpoint/2010/main" val="1742963802"/>
      </p:ext>
    </p:extLst>
  </p:cSld>
  <p:clrMapOvr>
    <a:masterClrMapping/>
  </p:clrMapOvr>
  <p:transition spd="slow">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9584A50-CD28-45CD-B52D-B7872A88F2E3}" type="datetime1">
              <a:rPr lang="en-US" smtClean="0"/>
              <a:pPr>
                <a:defRPr/>
              </a:pPr>
              <a:t>4/25/2016</a:t>
            </a:fld>
            <a:endParaRPr lang="en-US"/>
          </a:p>
        </p:txBody>
      </p:sp>
      <p:sp>
        <p:nvSpPr>
          <p:cNvPr id="5" name="Footer Placeholder 4"/>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12"/>
          </p:nvPr>
        </p:nvSpPr>
        <p:spPr/>
        <p:txBody>
          <a:bodyPr/>
          <a:lstStyle/>
          <a:p>
            <a:fld id="{C52431B4-215A-4540-BC37-B5CB2C30DABC}" type="slidenum">
              <a:rPr lang="en-US" altLang="en-US" smtClean="0"/>
              <a:pPr/>
              <a:t>‹#›</a:t>
            </a:fld>
            <a:endParaRPr lang="en-US" altLang="en-US"/>
          </a:p>
        </p:txBody>
      </p:sp>
    </p:spTree>
    <p:extLst>
      <p:ext uri="{BB962C8B-B14F-4D97-AF65-F5344CB8AC3E}">
        <p14:creationId xmlns:p14="http://schemas.microsoft.com/office/powerpoint/2010/main" val="1012103442"/>
      </p:ext>
    </p:extLst>
  </p:cSld>
  <p:clrMapOvr>
    <a:masterClrMapping/>
  </p:clrMapOvr>
  <p:transition spd="slow">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6B6DFA76-DC63-4EE1-AEC8-26D8471E385B}" type="datetime1">
              <a:rPr lang="en-US" smtClean="0"/>
              <a:pPr>
                <a:defRPr/>
              </a:pPr>
              <a:t>4/25/2016</a:t>
            </a:fld>
            <a:endParaRPr lang="en-US"/>
          </a:p>
        </p:txBody>
      </p:sp>
      <p:sp>
        <p:nvSpPr>
          <p:cNvPr id="6" name="Footer Placeholder 5"/>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7" name="Slide Number Placeholder 6"/>
          <p:cNvSpPr>
            <a:spLocks noGrp="1"/>
          </p:cNvSpPr>
          <p:nvPr>
            <p:ph type="sldNum" sz="quarter" idx="12"/>
          </p:nvPr>
        </p:nvSpPr>
        <p:spPr/>
        <p:txBody>
          <a:bodyPr/>
          <a:lstStyle/>
          <a:p>
            <a:fld id="{E7B7706B-B817-46D2-9FB2-7D17D01317E2}" type="slidenum">
              <a:rPr lang="en-US" altLang="en-US" smtClean="0"/>
              <a:pPr/>
              <a:t>‹#›</a:t>
            </a:fld>
            <a:endParaRPr lang="en-US" altLang="en-US"/>
          </a:p>
        </p:txBody>
      </p:sp>
    </p:spTree>
    <p:extLst>
      <p:ext uri="{BB962C8B-B14F-4D97-AF65-F5344CB8AC3E}">
        <p14:creationId xmlns:p14="http://schemas.microsoft.com/office/powerpoint/2010/main" val="3767968288"/>
      </p:ext>
    </p:extLst>
  </p:cSld>
  <p:clrMapOvr>
    <a:masterClrMapping/>
  </p:clrMapOvr>
  <p:transition spd="slow">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0D5FE41-8079-4656-A819-D17B3C4E5963}" type="datetime1">
              <a:rPr lang="en-US" smtClean="0"/>
              <a:pPr>
                <a:defRPr/>
              </a:pPr>
              <a:t>4/25/2016</a:t>
            </a:fld>
            <a:endParaRPr lang="en-US"/>
          </a:p>
        </p:txBody>
      </p:sp>
      <p:sp>
        <p:nvSpPr>
          <p:cNvPr id="8" name="Footer Placeholder 7"/>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9" name="Slide Number Placeholder 8"/>
          <p:cNvSpPr>
            <a:spLocks noGrp="1"/>
          </p:cNvSpPr>
          <p:nvPr>
            <p:ph type="sldNum" sz="quarter" idx="12"/>
          </p:nvPr>
        </p:nvSpPr>
        <p:spPr/>
        <p:txBody>
          <a:bodyPr/>
          <a:lstStyle/>
          <a:p>
            <a:fld id="{047C3A88-CA59-4DE8-8F5F-625C5DA97AC4}" type="slidenum">
              <a:rPr lang="en-US" altLang="en-US" smtClean="0"/>
              <a:pPr/>
              <a:t>‹#›</a:t>
            </a:fld>
            <a:endParaRPr lang="en-US" altLang="en-US"/>
          </a:p>
        </p:txBody>
      </p:sp>
    </p:spTree>
    <p:extLst>
      <p:ext uri="{BB962C8B-B14F-4D97-AF65-F5344CB8AC3E}">
        <p14:creationId xmlns:p14="http://schemas.microsoft.com/office/powerpoint/2010/main" val="2318801671"/>
      </p:ext>
    </p:extLst>
  </p:cSld>
  <p:clrMapOvr>
    <a:masterClrMapping/>
  </p:clrMapOvr>
  <p:transition spd="slow">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96B2895-8F25-49ED-97D0-B0E16A743C90}" type="datetime1">
              <a:rPr lang="en-US" smtClean="0"/>
              <a:pPr>
                <a:defRPr/>
              </a:pPr>
              <a:t>4/25/2016</a:t>
            </a:fld>
            <a:endParaRPr lang="en-US"/>
          </a:p>
        </p:txBody>
      </p:sp>
      <p:sp>
        <p:nvSpPr>
          <p:cNvPr id="4" name="Footer Placeholder 3"/>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5" name="Slide Number Placeholder 4"/>
          <p:cNvSpPr>
            <a:spLocks noGrp="1"/>
          </p:cNvSpPr>
          <p:nvPr>
            <p:ph type="sldNum" sz="quarter" idx="12"/>
          </p:nvPr>
        </p:nvSpPr>
        <p:spPr/>
        <p:txBody>
          <a:bodyPr/>
          <a:lstStyle/>
          <a:p>
            <a:fld id="{A818512E-C05C-4728-AE97-E74E0DC57FA4}" type="slidenum">
              <a:rPr lang="en-US" altLang="en-US" smtClean="0"/>
              <a:pPr/>
              <a:t>‹#›</a:t>
            </a:fld>
            <a:endParaRPr lang="en-US" altLang="en-US"/>
          </a:p>
        </p:txBody>
      </p:sp>
    </p:spTree>
    <p:extLst>
      <p:ext uri="{BB962C8B-B14F-4D97-AF65-F5344CB8AC3E}">
        <p14:creationId xmlns:p14="http://schemas.microsoft.com/office/powerpoint/2010/main" val="1530203840"/>
      </p:ext>
    </p:extLst>
  </p:cSld>
  <p:clrMapOvr>
    <a:masterClrMapping/>
  </p:clrMapOvr>
  <p:transition spd="slow">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DD3C7B3-BF3A-4B64-8E2A-19F8D53496C7}" type="datetime1">
              <a:rPr lang="en-US" smtClean="0"/>
              <a:pPr>
                <a:defRPr/>
              </a:pPr>
              <a:t>4/25/2016</a:t>
            </a:fld>
            <a:endParaRPr lang="en-US"/>
          </a:p>
        </p:txBody>
      </p:sp>
      <p:sp>
        <p:nvSpPr>
          <p:cNvPr id="3" name="Footer Placeholder 2"/>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4" name="Slide Number Placeholder 3"/>
          <p:cNvSpPr>
            <a:spLocks noGrp="1"/>
          </p:cNvSpPr>
          <p:nvPr>
            <p:ph type="sldNum" sz="quarter" idx="12"/>
          </p:nvPr>
        </p:nvSpPr>
        <p:spPr/>
        <p:txBody>
          <a:bodyPr/>
          <a:lstStyle/>
          <a:p>
            <a:fld id="{46DEE8F9-89CA-4DB6-8A0F-18796AD0ECFE}" type="slidenum">
              <a:rPr lang="en-US" altLang="en-US" smtClean="0"/>
              <a:pPr/>
              <a:t>‹#›</a:t>
            </a:fld>
            <a:endParaRPr lang="en-US" altLang="en-US"/>
          </a:p>
        </p:txBody>
      </p:sp>
    </p:spTree>
    <p:extLst>
      <p:ext uri="{BB962C8B-B14F-4D97-AF65-F5344CB8AC3E}">
        <p14:creationId xmlns:p14="http://schemas.microsoft.com/office/powerpoint/2010/main" val="2135718777"/>
      </p:ext>
    </p:extLst>
  </p:cSld>
  <p:clrMapOvr>
    <a:masterClrMapping/>
  </p:clrMapOvr>
  <p:transition spd="slow">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4003AF2-7BD8-4E70-9AA5-701477D6A4EF}" type="datetime1">
              <a:rPr lang="en-US" smtClean="0"/>
              <a:pPr>
                <a:defRPr/>
              </a:pPr>
              <a:t>4/25/2016</a:t>
            </a:fld>
            <a:endParaRPr lang="en-US"/>
          </a:p>
        </p:txBody>
      </p:sp>
      <p:sp>
        <p:nvSpPr>
          <p:cNvPr id="6" name="Footer Placeholder 5"/>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7" name="Slide Number Placeholder 6"/>
          <p:cNvSpPr>
            <a:spLocks noGrp="1"/>
          </p:cNvSpPr>
          <p:nvPr>
            <p:ph type="sldNum" sz="quarter" idx="12"/>
          </p:nvPr>
        </p:nvSpPr>
        <p:spPr/>
        <p:txBody>
          <a:bodyPr/>
          <a:lstStyle/>
          <a:p>
            <a:fld id="{EDB7574F-670F-46C8-A8B0-2A3C6824B6E7}" type="slidenum">
              <a:rPr lang="en-US" altLang="en-US" smtClean="0"/>
              <a:pPr/>
              <a:t>‹#›</a:t>
            </a:fld>
            <a:endParaRPr lang="en-US" altLang="en-US"/>
          </a:p>
        </p:txBody>
      </p:sp>
    </p:spTree>
    <p:extLst>
      <p:ext uri="{BB962C8B-B14F-4D97-AF65-F5344CB8AC3E}">
        <p14:creationId xmlns:p14="http://schemas.microsoft.com/office/powerpoint/2010/main" val="911877747"/>
      </p:ext>
    </p:extLst>
  </p:cSld>
  <p:clrMapOvr>
    <a:masterClrMapping/>
  </p:clrMapOvr>
  <p:transition spd="slow">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312B38F-888B-492E-B440-6607E3B750C8}" type="datetime1">
              <a:rPr lang="en-US" smtClean="0"/>
              <a:pPr>
                <a:defRPr/>
              </a:pPr>
              <a:t>4/25/2016</a:t>
            </a:fld>
            <a:endParaRPr lang="en-US"/>
          </a:p>
        </p:txBody>
      </p:sp>
      <p:sp>
        <p:nvSpPr>
          <p:cNvPr id="6" name="Footer Placeholder 5"/>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7" name="Slide Number Placeholder 6"/>
          <p:cNvSpPr>
            <a:spLocks noGrp="1"/>
          </p:cNvSpPr>
          <p:nvPr>
            <p:ph type="sldNum" sz="quarter" idx="12"/>
          </p:nvPr>
        </p:nvSpPr>
        <p:spPr/>
        <p:txBody>
          <a:bodyPr/>
          <a:lstStyle/>
          <a:p>
            <a:fld id="{51616F80-34B2-4211-9978-B81FAF8F1B9F}" type="slidenum">
              <a:rPr lang="en-US" altLang="en-US" smtClean="0"/>
              <a:pPr/>
              <a:t>‹#›</a:t>
            </a:fld>
            <a:endParaRPr lang="en-US" altLang="en-US"/>
          </a:p>
        </p:txBody>
      </p:sp>
    </p:spTree>
    <p:extLst>
      <p:ext uri="{BB962C8B-B14F-4D97-AF65-F5344CB8AC3E}">
        <p14:creationId xmlns:p14="http://schemas.microsoft.com/office/powerpoint/2010/main" val="76607557"/>
      </p:ext>
    </p:extLst>
  </p:cSld>
  <p:clrMapOvr>
    <a:masterClrMapping/>
  </p:clrMapOvr>
  <p:transition spd="slow">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1A204A97-2E44-456C-A7E2-6EE2A4737740}" type="datetime1">
              <a:rPr lang="en-US" smtClean="0">
                <a:ea typeface="MS PGothic" panose="020B0600070205080204" pitchFamily="34" charset="-128"/>
              </a:rPr>
              <a:pPr fontAlgn="base">
                <a:spcBef>
                  <a:spcPct val="0"/>
                </a:spcBef>
                <a:spcAft>
                  <a:spcPct val="0"/>
                </a:spcAft>
                <a:defRPr/>
              </a:pPr>
              <a:t>4/25/2016</a:t>
            </a:fld>
            <a:endParaRPr lang="en-US">
              <a:ea typeface="MS PGothic" panose="020B0600070205080204" pitchFamily="34" charset="-128"/>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51107F92-650A-4DF6-B182-F6B4B7D5FDE8}" type="slidenum">
              <a:rPr lang="en-US" altLang="en-US" smtClean="0">
                <a:ea typeface="MS PGothic" panose="020B0600070205080204" pitchFamily="34" charset="-128"/>
              </a:rPr>
              <a:pPr fontAlgn="base">
                <a:spcBef>
                  <a:spcPct val="0"/>
                </a:spcBef>
                <a:spcAft>
                  <a:spcPct val="0"/>
                </a:spcAft>
              </a:pPr>
              <a:t>‹#›</a:t>
            </a:fld>
            <a:endParaRPr lang="en-US" altLang="en-US" smtClean="0">
              <a:ea typeface="MS PGothic" panose="020B0600070205080204" pitchFamily="34" charset="-128"/>
            </a:endParaRPr>
          </a:p>
        </p:txBody>
      </p:sp>
    </p:spTree>
    <p:extLst>
      <p:ext uri="{BB962C8B-B14F-4D97-AF65-F5344CB8AC3E}">
        <p14:creationId xmlns:p14="http://schemas.microsoft.com/office/powerpoint/2010/main" val="4852618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fade thruBlk="1"/>
  </p:transition>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480"/>
          <a:stretch/>
        </p:blipFill>
        <p:spPr>
          <a:xfrm>
            <a:off x="7508383" y="251264"/>
            <a:ext cx="4051294" cy="6420322"/>
          </a:xfrm>
          <a:prstGeom prst="rect">
            <a:avLst/>
          </a:prstGeom>
        </p:spPr>
      </p:pic>
      <p:sp>
        <p:nvSpPr>
          <p:cNvPr id="2" name="Title 1"/>
          <p:cNvSpPr>
            <a:spLocks noGrp="1"/>
          </p:cNvSpPr>
          <p:nvPr>
            <p:ph type="ctrTitle"/>
          </p:nvPr>
        </p:nvSpPr>
        <p:spPr>
          <a:xfrm>
            <a:off x="1522811" y="561109"/>
            <a:ext cx="5335190" cy="4010891"/>
          </a:xfrm>
        </p:spPr>
        <p:txBody>
          <a:bodyPr>
            <a:noAutofit/>
          </a:bodyPr>
          <a:lstStyle/>
          <a:p>
            <a:r>
              <a:rPr lang="en-US" sz="7200" i="1" dirty="0" smtClean="0">
                <a:effectLst>
                  <a:outerShdw blurRad="38100" dist="38100" dir="2700000" algn="tl">
                    <a:srgbClr val="000000">
                      <a:alpha val="43137"/>
                    </a:srgbClr>
                  </a:outerShdw>
                </a:effectLst>
                <a:latin typeface="+mn-lt"/>
              </a:rPr>
              <a:t>“Four Things Every Teacher Should Know about ELLs”</a:t>
            </a:r>
            <a:endParaRPr lang="en-US" sz="7200" i="1" dirty="0">
              <a:effectLst>
                <a:outerShdw blurRad="38100" dist="38100" dir="2700000" algn="tl">
                  <a:srgbClr val="000000">
                    <a:alpha val="43137"/>
                  </a:srgbClr>
                </a:outerShdw>
              </a:effectLst>
              <a:latin typeface="+mn-lt"/>
            </a:endParaRPr>
          </a:p>
        </p:txBody>
      </p:sp>
      <p:sp>
        <p:nvSpPr>
          <p:cNvPr id="5" name="Footer Placeholder 3"/>
          <p:cNvSpPr txBox="1">
            <a:spLocks noGrp="1"/>
          </p:cNvSpPr>
          <p:nvPr>
            <p:ph type="subTitle" idx="1"/>
          </p:nvPr>
        </p:nvSpPr>
        <p:spPr>
          <a:xfrm>
            <a:off x="-88822" y="5888122"/>
            <a:ext cx="9146381" cy="1066800"/>
          </a:xfrm>
          <a:prstGeom prst="rect">
            <a:avLst/>
          </a:prstGeom>
        </p:spPr>
        <p:txBody>
          <a:bodyPr vert="horz" lIns="91440" tIns="45720" rIns="91440" bIns="45720" rtlCol="0" anchor="ctr"/>
          <a:lstStyle>
            <a:defPPr>
              <a:defRPr lang="en-US"/>
            </a:defPPr>
            <a:lvl1pPr marL="0" algn="l" defTabSz="914400" rtl="0" eaLnBrk="1" fontAlgn="base" latinLnBrk="0" hangingPunct="1">
              <a:spcBef>
                <a:spcPct val="0"/>
              </a:spcBef>
              <a:spcAft>
                <a:spcPct val="0"/>
              </a:spcAft>
              <a:defRPr sz="1000" kern="1200">
                <a:solidFill>
                  <a:prstClr val="white">
                    <a:tint val="75000"/>
                  </a:prstClr>
                </a:solidFill>
                <a:latin typeface="Calibri" pitchFamily="34"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dirty="0">
              <a:latin typeface="Adobe Garamond Pro" panose="02020502060506020403" pitchFamily="18" charset="0"/>
            </a:endParaRPr>
          </a:p>
        </p:txBody>
      </p:sp>
      <p:sp>
        <p:nvSpPr>
          <p:cNvPr id="6" name="Subtitle 2"/>
          <p:cNvSpPr txBox="1">
            <a:spLocks/>
          </p:cNvSpPr>
          <p:nvPr/>
        </p:nvSpPr>
        <p:spPr bwMode="auto">
          <a:xfrm>
            <a:off x="1370126" y="5107140"/>
            <a:ext cx="914638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lnSpc>
                <a:spcPct val="90000"/>
              </a:lnSpc>
              <a:spcBef>
                <a:spcPts val="0"/>
              </a:spcBef>
              <a:spcAft>
                <a:spcPct val="0"/>
              </a:spcAft>
              <a:buSzPct val="100000"/>
              <a:buFont typeface="Arial" panose="020B0604020202020204" pitchFamily="34" charset="0"/>
              <a:buNone/>
              <a:defRPr sz="2400" kern="1200">
                <a:solidFill>
                  <a:schemeClr val="tx1">
                    <a:tint val="75000"/>
                  </a:schemeClr>
                </a:solidFill>
                <a:latin typeface="+mn-lt"/>
                <a:ea typeface="MS PGothic" pitchFamily="34" charset="-128"/>
                <a:cs typeface="+mn-cs"/>
              </a:defRPr>
            </a:lvl1pPr>
            <a:lvl2pPr marL="457200" indent="0" algn="ctr" rtl="0" eaLnBrk="0" fontAlgn="base" hangingPunct="0">
              <a:lnSpc>
                <a:spcPct val="90000"/>
              </a:lnSpc>
              <a:spcBef>
                <a:spcPts val="600"/>
              </a:spcBef>
              <a:spcAft>
                <a:spcPct val="0"/>
              </a:spcAft>
              <a:buSzPct val="100000"/>
              <a:buFont typeface="Consolas" panose="020B0609020204030204" pitchFamily="49" charset="0"/>
              <a:buNone/>
              <a:defRPr sz="2000" kern="1200">
                <a:solidFill>
                  <a:schemeClr val="tx1">
                    <a:tint val="75000"/>
                  </a:schemeClr>
                </a:solidFill>
                <a:latin typeface="+mn-lt"/>
                <a:ea typeface="MS PGothic" pitchFamily="34" charset="-128"/>
                <a:cs typeface="+mn-cs"/>
              </a:defRPr>
            </a:lvl2pPr>
            <a:lvl3pPr marL="914400" indent="0" algn="ctr" rtl="0" eaLnBrk="0" fontAlgn="base" hangingPunct="0">
              <a:lnSpc>
                <a:spcPct val="90000"/>
              </a:lnSpc>
              <a:spcBef>
                <a:spcPts val="600"/>
              </a:spcBef>
              <a:spcAft>
                <a:spcPct val="0"/>
              </a:spcAft>
              <a:buSzPct val="100000"/>
              <a:buFont typeface="Arial" panose="020B0604020202020204" pitchFamily="34" charset="0"/>
              <a:buNone/>
              <a:defRPr kern="1200">
                <a:solidFill>
                  <a:schemeClr val="tx1">
                    <a:tint val="75000"/>
                  </a:schemeClr>
                </a:solidFill>
                <a:latin typeface="+mn-lt"/>
                <a:ea typeface="MS PGothic" pitchFamily="34" charset="-128"/>
                <a:cs typeface="+mn-cs"/>
              </a:defRPr>
            </a:lvl3pPr>
            <a:lvl4pPr marL="1371600" indent="0" algn="ctr" rtl="0" eaLnBrk="0" fontAlgn="base" hangingPunct="0">
              <a:lnSpc>
                <a:spcPct val="90000"/>
              </a:lnSpc>
              <a:spcBef>
                <a:spcPts val="600"/>
              </a:spcBef>
              <a:spcAft>
                <a:spcPct val="0"/>
              </a:spcAft>
              <a:buSzPct val="100000"/>
              <a:buFont typeface="Consolas" panose="020B0609020204030204" pitchFamily="49" charset="0"/>
              <a:buNone/>
              <a:defRPr sz="1600" kern="1200">
                <a:solidFill>
                  <a:schemeClr val="tx1">
                    <a:tint val="75000"/>
                  </a:schemeClr>
                </a:solidFill>
                <a:latin typeface="+mn-lt"/>
                <a:ea typeface="MS PGothic" pitchFamily="34" charset="-128"/>
                <a:cs typeface="+mn-cs"/>
              </a:defRPr>
            </a:lvl4pPr>
            <a:lvl5pPr marL="1828800" indent="0" algn="ctr" rtl="0" eaLnBrk="0" fontAlgn="base" hangingPunct="0">
              <a:lnSpc>
                <a:spcPct val="90000"/>
              </a:lnSpc>
              <a:spcBef>
                <a:spcPts val="600"/>
              </a:spcBef>
              <a:spcAft>
                <a:spcPct val="0"/>
              </a:spcAft>
              <a:buSzPct val="100000"/>
              <a:buFont typeface="Arial" panose="020B0604020202020204" pitchFamily="34" charset="0"/>
              <a:buNone/>
              <a:defRPr sz="1600" kern="1200">
                <a:solidFill>
                  <a:schemeClr val="tx1">
                    <a:tint val="75000"/>
                  </a:schemeClr>
                </a:solidFill>
                <a:latin typeface="+mn-lt"/>
                <a:ea typeface="MS PGothic" pitchFamily="34" charset="-128"/>
                <a:cs typeface="+mn-cs"/>
              </a:defRPr>
            </a:lvl5pPr>
            <a:lvl6pPr marL="22860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600"/>
              </a:spcBef>
              <a:buSzPct val="100000"/>
              <a:buFont typeface="Consolas" pitchFamily="49" charset="0"/>
              <a:buNone/>
              <a:defRPr sz="16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600"/>
              </a:spcBef>
              <a:buSzPct val="100000"/>
              <a:buFont typeface="Arial" pitchFamily="34" charset="0"/>
              <a:buNone/>
              <a:defRPr sz="1600" kern="1200">
                <a:solidFill>
                  <a:schemeClr val="tx1">
                    <a:tint val="75000"/>
                  </a:schemeClr>
                </a:solidFill>
                <a:latin typeface="+mn-lt"/>
                <a:ea typeface="+mn-ea"/>
                <a:cs typeface="+mn-cs"/>
              </a:defRPr>
            </a:lvl9pPr>
          </a:lstStyle>
          <a:p>
            <a:r>
              <a:rPr lang="en-US" sz="2800" dirty="0" smtClean="0"/>
              <a:t>By </a:t>
            </a:r>
            <a:r>
              <a:rPr lang="en-US" sz="2800" dirty="0" err="1" smtClean="0"/>
              <a:t>Pérsida</a:t>
            </a:r>
            <a:r>
              <a:rPr lang="en-US" sz="2800" dirty="0" smtClean="0"/>
              <a:t> &amp; William Himmele</a:t>
            </a:r>
          </a:p>
          <a:p>
            <a:endParaRPr lang="en-US" sz="2800" dirty="0"/>
          </a:p>
        </p:txBody>
      </p:sp>
    </p:spTree>
    <p:extLst>
      <p:ext uri="{BB962C8B-B14F-4D97-AF65-F5344CB8AC3E}">
        <p14:creationId xmlns:p14="http://schemas.microsoft.com/office/powerpoint/2010/main" val="4080255419"/>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73275"/>
            <a:ext cx="10515600" cy="4351338"/>
          </a:xfrm>
        </p:spPr>
        <p:txBody>
          <a:bodyPr>
            <a:normAutofit/>
          </a:bodyPr>
          <a:lstStyle/>
          <a:p>
            <a:pPr lvl="0"/>
            <a:r>
              <a:rPr lang="en-US" sz="4800" dirty="0" smtClean="0"/>
              <a:t>What </a:t>
            </a:r>
            <a:r>
              <a:rPr lang="en-US" sz="4800" dirty="0"/>
              <a:t>would the authors say with regard to teacher expertise and prepackaged ESL curricula? </a:t>
            </a:r>
            <a:r>
              <a:rPr lang="en-US" sz="4800" dirty="0" smtClean="0"/>
              <a:t>Share your thoughts.</a:t>
            </a:r>
            <a:endParaRPr lang="en-US" sz="4800" dirty="0"/>
          </a:p>
          <a:p>
            <a:endParaRPr lang="en-US" sz="4800" dirty="0"/>
          </a:p>
        </p:txBody>
      </p:sp>
      <p:sp>
        <p:nvSpPr>
          <p:cNvPr id="5"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6" name="Title 1"/>
          <p:cNvSpPr>
            <a:spLocks noGrp="1"/>
          </p:cNvSpPr>
          <p:nvPr>
            <p:ph type="title"/>
          </p:nvPr>
        </p:nvSpPr>
        <p:spPr/>
        <p:txBody>
          <a:bodyPr>
            <a:normAutofit fontScale="90000"/>
          </a:bodyPr>
          <a:lstStyle/>
          <a:p>
            <a:pPr algn="ctr"/>
            <a:r>
              <a:rPr lang="en-US" sz="4000" dirty="0" smtClean="0">
                <a:latin typeface="+mn-lt"/>
              </a:rPr>
              <a:t>Four Things Every Teacher </a:t>
            </a:r>
            <a:br>
              <a:rPr lang="en-US" sz="4000" dirty="0" smtClean="0">
                <a:latin typeface="+mn-lt"/>
              </a:rPr>
            </a:br>
            <a:r>
              <a:rPr lang="en-US" sz="4000" dirty="0" smtClean="0">
                <a:latin typeface="+mn-lt"/>
              </a:rPr>
              <a:t>Should Know about ELLs</a:t>
            </a:r>
            <a:br>
              <a:rPr lang="en-US" sz="4000" dirty="0" smtClean="0">
                <a:latin typeface="+mn-lt"/>
              </a:rPr>
            </a:br>
            <a:r>
              <a:rPr lang="en-US" sz="4000" dirty="0" smtClean="0">
                <a:latin typeface="+mn-lt"/>
              </a:rPr>
              <a:t>Bell Prompt #5</a:t>
            </a:r>
            <a:endParaRPr lang="en-US" sz="4000" dirty="0">
              <a:latin typeface="+mn-lt"/>
            </a:endParaRPr>
          </a:p>
        </p:txBody>
      </p:sp>
    </p:spTree>
    <p:extLst>
      <p:ext uri="{BB962C8B-B14F-4D97-AF65-F5344CB8AC3E}">
        <p14:creationId xmlns:p14="http://schemas.microsoft.com/office/powerpoint/2010/main" val="4263506887"/>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048" y="2186234"/>
            <a:ext cx="10515600" cy="4351338"/>
          </a:xfrm>
        </p:spPr>
        <p:txBody>
          <a:bodyPr>
            <a:normAutofit/>
          </a:bodyPr>
          <a:lstStyle/>
          <a:p>
            <a:r>
              <a:rPr lang="en-US" sz="4800" dirty="0"/>
              <a:t> </a:t>
            </a:r>
            <a:r>
              <a:rPr lang="en-US" sz="4800" dirty="0" smtClean="0"/>
              <a:t>What </a:t>
            </a:r>
            <a:r>
              <a:rPr lang="en-US" sz="4800" dirty="0"/>
              <a:t>would the authors say with regard to educators' misconceptions regarding conversational and academic proficiencies</a:t>
            </a:r>
            <a:r>
              <a:rPr lang="en-US" sz="4800" dirty="0" smtClean="0"/>
              <a:t>? Share your thoughts.</a:t>
            </a:r>
            <a:endParaRPr lang="en-US" sz="4800" dirty="0"/>
          </a:p>
          <a:p>
            <a:pPr marL="0" indent="0">
              <a:buNone/>
            </a:pPr>
            <a:endParaRPr lang="en-US" sz="4800" dirty="0"/>
          </a:p>
        </p:txBody>
      </p:sp>
      <p:sp>
        <p:nvSpPr>
          <p:cNvPr id="5"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6" name="Title 1"/>
          <p:cNvSpPr>
            <a:spLocks noGrp="1"/>
          </p:cNvSpPr>
          <p:nvPr>
            <p:ph type="title"/>
          </p:nvPr>
        </p:nvSpPr>
        <p:spPr/>
        <p:txBody>
          <a:bodyPr>
            <a:normAutofit fontScale="90000"/>
          </a:bodyPr>
          <a:lstStyle/>
          <a:p>
            <a:pPr algn="ctr"/>
            <a:r>
              <a:rPr lang="en-US" sz="4000" dirty="0" smtClean="0">
                <a:latin typeface="+mn-lt"/>
              </a:rPr>
              <a:t>Four Things Every Teacher </a:t>
            </a:r>
            <a:br>
              <a:rPr lang="en-US" sz="4000" dirty="0" smtClean="0">
                <a:latin typeface="+mn-lt"/>
              </a:rPr>
            </a:br>
            <a:r>
              <a:rPr lang="en-US" sz="4000" dirty="0" smtClean="0">
                <a:latin typeface="+mn-lt"/>
              </a:rPr>
              <a:t>Should Know about ELLs</a:t>
            </a:r>
            <a:br>
              <a:rPr lang="en-US" sz="4000" dirty="0" smtClean="0">
                <a:latin typeface="+mn-lt"/>
              </a:rPr>
            </a:br>
            <a:r>
              <a:rPr lang="en-US" sz="4000" dirty="0" smtClean="0">
                <a:latin typeface="+mn-lt"/>
              </a:rPr>
              <a:t>Bell Prompt #6</a:t>
            </a:r>
            <a:endParaRPr lang="en-US" sz="4000" dirty="0">
              <a:latin typeface="+mn-lt"/>
            </a:endParaRPr>
          </a:p>
        </p:txBody>
      </p:sp>
    </p:spTree>
    <p:extLst>
      <p:ext uri="{BB962C8B-B14F-4D97-AF65-F5344CB8AC3E}">
        <p14:creationId xmlns:p14="http://schemas.microsoft.com/office/powerpoint/2010/main" val="1387774500"/>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73275"/>
            <a:ext cx="10515600" cy="4351338"/>
          </a:xfrm>
        </p:spPr>
        <p:txBody>
          <a:bodyPr>
            <a:normAutofit/>
          </a:bodyPr>
          <a:lstStyle/>
          <a:p>
            <a:pPr lvl="0"/>
            <a:r>
              <a:rPr lang="en-US" sz="4800" dirty="0" smtClean="0"/>
              <a:t>What </a:t>
            </a:r>
            <a:r>
              <a:rPr lang="en-US" sz="4800" dirty="0"/>
              <a:t>would the authors say with regard to how to go about making instruction accessible to ELLs</a:t>
            </a:r>
            <a:r>
              <a:rPr lang="en-US" sz="4800" dirty="0" smtClean="0"/>
              <a:t>? Share your thoughts.</a:t>
            </a:r>
            <a:endParaRPr lang="en-US" sz="4800" dirty="0"/>
          </a:p>
          <a:p>
            <a:pPr marL="0" indent="0">
              <a:buNone/>
            </a:pPr>
            <a:endParaRPr lang="en-US" sz="4800" dirty="0"/>
          </a:p>
          <a:p>
            <a:endParaRPr lang="en-US" sz="4800" dirty="0"/>
          </a:p>
        </p:txBody>
      </p:sp>
      <p:sp>
        <p:nvSpPr>
          <p:cNvPr id="5"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6" name="Title 1"/>
          <p:cNvSpPr>
            <a:spLocks noGrp="1"/>
          </p:cNvSpPr>
          <p:nvPr>
            <p:ph type="title"/>
          </p:nvPr>
        </p:nvSpPr>
        <p:spPr/>
        <p:txBody>
          <a:bodyPr>
            <a:normAutofit fontScale="90000"/>
          </a:bodyPr>
          <a:lstStyle/>
          <a:p>
            <a:pPr algn="ctr"/>
            <a:r>
              <a:rPr lang="en-US" sz="4000" dirty="0" smtClean="0">
                <a:latin typeface="+mn-lt"/>
              </a:rPr>
              <a:t>Four Things Every Teacher </a:t>
            </a:r>
            <a:br>
              <a:rPr lang="en-US" sz="4000" dirty="0" smtClean="0">
                <a:latin typeface="+mn-lt"/>
              </a:rPr>
            </a:br>
            <a:r>
              <a:rPr lang="en-US" sz="4000" dirty="0" smtClean="0">
                <a:latin typeface="+mn-lt"/>
              </a:rPr>
              <a:t>Should Know about ELLs</a:t>
            </a:r>
            <a:br>
              <a:rPr lang="en-US" sz="4000" dirty="0" smtClean="0">
                <a:latin typeface="+mn-lt"/>
              </a:rPr>
            </a:br>
            <a:r>
              <a:rPr lang="en-US" sz="4000" dirty="0" smtClean="0">
                <a:latin typeface="+mn-lt"/>
              </a:rPr>
              <a:t>Bell Prompt #7</a:t>
            </a:r>
            <a:endParaRPr lang="en-US" sz="4000" dirty="0">
              <a:latin typeface="+mn-lt"/>
            </a:endParaRPr>
          </a:p>
        </p:txBody>
      </p:sp>
    </p:spTree>
    <p:extLst>
      <p:ext uri="{BB962C8B-B14F-4D97-AF65-F5344CB8AC3E}">
        <p14:creationId xmlns:p14="http://schemas.microsoft.com/office/powerpoint/2010/main" val="1398740717"/>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dirty="0" smtClean="0"/>
              <a:t>CHALKBOARD SPLASH</a:t>
            </a:r>
            <a:endParaRPr lang="en-US" sz="6600" dirty="0"/>
          </a:p>
        </p:txBody>
      </p:sp>
      <p:sp>
        <p:nvSpPr>
          <p:cNvPr id="4" name="Footer Placeholder 3"/>
          <p:cNvSpPr>
            <a:spLocks noGrp="1"/>
          </p:cNvSpPr>
          <p:nvPr>
            <p:ph type="ftr" sz="quarter" idx="11"/>
          </p:nvPr>
        </p:nvSpPr>
        <p:spPr/>
        <p:txBody>
          <a:bodyPr/>
          <a:lstStyle/>
          <a:p>
            <a:pPr>
              <a:defRPr/>
            </a:pPr>
            <a:r>
              <a:rPr lang="en-US" smtClean="0"/>
              <a:t>P. Himmele &amp; W. Himmele, 2016, www.TotalParticipationTechniques.com</a:t>
            </a:r>
            <a:endParaRPr lang="en-US"/>
          </a:p>
        </p:txBody>
      </p:sp>
    </p:spTree>
    <p:extLst>
      <p:ext uri="{BB962C8B-B14F-4D97-AF65-F5344CB8AC3E}">
        <p14:creationId xmlns:p14="http://schemas.microsoft.com/office/powerpoint/2010/main" val="1214306446"/>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mn-lt"/>
              </a:rPr>
              <a:t>Chalkboard Splash</a:t>
            </a:r>
            <a:endParaRPr lang="en-US" sz="4800" b="1" dirty="0">
              <a:latin typeface="+mn-lt"/>
            </a:endParaRPr>
          </a:p>
        </p:txBody>
      </p:sp>
      <p:sp>
        <p:nvSpPr>
          <p:cNvPr id="3" name="Content Placeholder 2"/>
          <p:cNvSpPr>
            <a:spLocks noGrp="1"/>
          </p:cNvSpPr>
          <p:nvPr>
            <p:ph idx="1"/>
          </p:nvPr>
        </p:nvSpPr>
        <p:spPr/>
        <p:txBody>
          <a:bodyPr>
            <a:normAutofit/>
          </a:bodyPr>
          <a:lstStyle/>
          <a:p>
            <a:r>
              <a:rPr lang="en-US" sz="4000" dirty="0" smtClean="0"/>
              <a:t>What was your biggest “takeaway” from the readings? Boil it down to 15 words or less and write it anywhere on the chalkboard/whiteboard.</a:t>
            </a:r>
            <a:endParaRPr lang="en-US" sz="4000" dirty="0"/>
          </a:p>
        </p:txBody>
      </p:sp>
      <p:sp>
        <p:nvSpPr>
          <p:cNvPr id="7" name="Footer Placeholder 3"/>
          <p:cNvSpPr txBox="1">
            <a:spLocks/>
          </p:cNvSpPr>
          <p:nvPr/>
        </p:nvSpPr>
        <p:spPr>
          <a:xfrm>
            <a:off x="2332376" y="6172200"/>
            <a:ext cx="7850715" cy="504826"/>
          </a:xfrm>
          <a:prstGeom prst="rect">
            <a:avLst/>
          </a:prstGeom>
        </p:spPr>
        <p:txBody>
          <a:bodyPr vert="horz" lIns="91440" tIns="45720" rIns="91440" bIns="45720" rtlCol="0" anchor="ctr"/>
          <a:lstStyle>
            <a:defPPr>
              <a:defRPr lang="en-US"/>
            </a:defPPr>
            <a:lvl1pPr marL="0" algn="l" defTabSz="914400" rtl="0" eaLnBrk="1" fontAlgn="base" latinLnBrk="0" hangingPunct="1">
              <a:spcBef>
                <a:spcPct val="0"/>
              </a:spcBef>
              <a:spcAft>
                <a:spcPct val="0"/>
              </a:spcAft>
              <a:defRPr sz="1000" kern="1200">
                <a:solidFill>
                  <a:prstClr val="white">
                    <a:tint val="75000"/>
                  </a:prstClr>
                </a:solidFill>
                <a:latin typeface="Calibri" pitchFamily="34"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Tree>
    <p:extLst>
      <p:ext uri="{BB962C8B-B14F-4D97-AF65-F5344CB8AC3E}">
        <p14:creationId xmlns:p14="http://schemas.microsoft.com/office/powerpoint/2010/main" val="426111426"/>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dirty="0" smtClean="0"/>
              <a:t>3 THREES IN A ROW</a:t>
            </a:r>
            <a:endParaRPr lang="en-US" sz="6600" dirty="0"/>
          </a:p>
        </p:txBody>
      </p:sp>
      <p:sp>
        <p:nvSpPr>
          <p:cNvPr id="4" name="Footer Placeholder 3"/>
          <p:cNvSpPr>
            <a:spLocks noGrp="1"/>
          </p:cNvSpPr>
          <p:nvPr>
            <p:ph type="ftr" sz="quarter" idx="11"/>
          </p:nvPr>
        </p:nvSpPr>
        <p:spPr/>
        <p:txBody>
          <a:bodyPr/>
          <a:lstStyle/>
          <a:p>
            <a:pPr>
              <a:defRPr/>
            </a:pPr>
            <a:r>
              <a:rPr lang="en-US" smtClean="0"/>
              <a:t>P. Himmele &amp; W. Himmele, 2016, www.TotalParticipationTechniques.com</a:t>
            </a:r>
            <a:endParaRPr lang="en-US"/>
          </a:p>
        </p:txBody>
      </p:sp>
    </p:spTree>
    <p:extLst>
      <p:ext uri="{BB962C8B-B14F-4D97-AF65-F5344CB8AC3E}">
        <p14:creationId xmlns:p14="http://schemas.microsoft.com/office/powerpoint/2010/main" val="4003330722"/>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latin typeface="+mn-lt"/>
              </a:rPr>
              <a:t>3 Threes in a Row*</a:t>
            </a:r>
            <a:br>
              <a:rPr lang="en-US" sz="6600" dirty="0" smtClean="0">
                <a:latin typeface="+mn-lt"/>
              </a:rPr>
            </a:br>
            <a:r>
              <a:rPr lang="en-US" sz="2000" dirty="0" smtClean="0">
                <a:latin typeface="+mn-lt"/>
              </a:rPr>
              <a:t>*</a:t>
            </a:r>
            <a:r>
              <a:rPr lang="en-US" sz="2000" dirty="0" err="1" smtClean="0">
                <a:latin typeface="+mn-lt"/>
              </a:rPr>
              <a:t>Himmele</a:t>
            </a:r>
            <a:r>
              <a:rPr lang="en-US" sz="2000" dirty="0" smtClean="0">
                <a:latin typeface="+mn-lt"/>
              </a:rPr>
              <a:t> &amp; </a:t>
            </a:r>
            <a:r>
              <a:rPr lang="en-US" sz="2000" dirty="0" err="1" smtClean="0">
                <a:latin typeface="+mn-lt"/>
              </a:rPr>
              <a:t>Himmele</a:t>
            </a:r>
            <a:r>
              <a:rPr lang="en-US" sz="2000" dirty="0" smtClean="0">
                <a:latin typeface="+mn-lt"/>
              </a:rPr>
              <a:t>, 2011</a:t>
            </a:r>
            <a:endParaRPr lang="en-US" sz="2000" dirty="0">
              <a:latin typeface="+mn-lt"/>
            </a:endParaRPr>
          </a:p>
        </p:txBody>
      </p:sp>
      <p:sp>
        <p:nvSpPr>
          <p:cNvPr id="3" name="Content Placeholder 2"/>
          <p:cNvSpPr>
            <a:spLocks noGrp="1"/>
          </p:cNvSpPr>
          <p:nvPr>
            <p:ph idx="1"/>
          </p:nvPr>
        </p:nvSpPr>
        <p:spPr>
          <a:xfrm>
            <a:off x="838200" y="1552576"/>
            <a:ext cx="10841182" cy="4351338"/>
          </a:xfrm>
        </p:spPr>
        <p:txBody>
          <a:bodyPr>
            <a:noAutofit/>
          </a:bodyPr>
          <a:lstStyle/>
          <a:p>
            <a:endParaRPr lang="en-US" sz="4000" dirty="0" smtClean="0"/>
          </a:p>
          <a:p>
            <a:r>
              <a:rPr lang="en-US" sz="4000" dirty="0" smtClean="0"/>
              <a:t>Find </a:t>
            </a:r>
            <a:r>
              <a:rPr lang="en-US" sz="4000" dirty="0"/>
              <a:t>someone who can explain what’s asked for in the box (find one person per box). </a:t>
            </a:r>
            <a:endParaRPr lang="en-US" sz="4000" dirty="0" smtClean="0"/>
          </a:p>
          <a:p>
            <a:r>
              <a:rPr lang="en-US" sz="4000" dirty="0" smtClean="0"/>
              <a:t>Ask him/her </a:t>
            </a:r>
            <a:r>
              <a:rPr lang="en-US" sz="4000" dirty="0"/>
              <a:t>to initial your box and tell you the answer. </a:t>
            </a:r>
          </a:p>
          <a:p>
            <a:r>
              <a:rPr lang="en-US" sz="4000" dirty="0"/>
              <a:t>W</a:t>
            </a:r>
            <a:r>
              <a:rPr lang="en-US" sz="4000" dirty="0" smtClean="0"/>
              <a:t>rite </a:t>
            </a:r>
            <a:r>
              <a:rPr lang="en-US" sz="4000" dirty="0"/>
              <a:t>the answer in your box. Note: You are the only person who should be writing answers in your boxes. </a:t>
            </a:r>
          </a:p>
        </p:txBody>
      </p:sp>
      <p:sp>
        <p:nvSpPr>
          <p:cNvPr id="5" name="Footer Placeholder 3"/>
          <p:cNvSpPr txBox="1">
            <a:spLocks/>
          </p:cNvSpPr>
          <p:nvPr/>
        </p:nvSpPr>
        <p:spPr>
          <a:xfrm>
            <a:off x="2332376" y="6172200"/>
            <a:ext cx="7850715" cy="504826"/>
          </a:xfrm>
          <a:prstGeom prst="rect">
            <a:avLst/>
          </a:prstGeom>
        </p:spPr>
        <p:txBody>
          <a:bodyPr vert="horz" lIns="91440" tIns="45720" rIns="91440" bIns="45720" rtlCol="0" anchor="ctr"/>
          <a:lstStyle>
            <a:defPPr>
              <a:defRPr lang="en-US"/>
            </a:defPPr>
            <a:lvl1pPr marL="0" algn="l" defTabSz="914400" rtl="0" eaLnBrk="1" fontAlgn="base" latinLnBrk="0" hangingPunct="1">
              <a:spcBef>
                <a:spcPct val="0"/>
              </a:spcBef>
              <a:spcAft>
                <a:spcPct val="0"/>
              </a:spcAft>
              <a:defRPr sz="1000" kern="1200">
                <a:solidFill>
                  <a:prstClr val="white">
                    <a:tint val="75000"/>
                  </a:prstClr>
                </a:solidFill>
                <a:latin typeface="Calibri" pitchFamily="34"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Tree>
    <p:extLst>
      <p:ext uri="{BB962C8B-B14F-4D97-AF65-F5344CB8AC3E}">
        <p14:creationId xmlns:p14="http://schemas.microsoft.com/office/powerpoint/2010/main" val="2099241341"/>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smtClean="0"/>
              <a:t>Bell Networking</a:t>
            </a:r>
            <a:endParaRPr lang="en-US" sz="6600" dirty="0"/>
          </a:p>
        </p:txBody>
      </p:sp>
      <p:sp>
        <p:nvSpPr>
          <p:cNvPr id="4" name="Footer Placeholder 3"/>
          <p:cNvSpPr>
            <a:spLocks noGrp="1"/>
          </p:cNvSpPr>
          <p:nvPr>
            <p:ph type="ftr" sz="quarter" idx="11"/>
          </p:nvPr>
        </p:nvSpPr>
        <p:spPr/>
        <p:txBody>
          <a:bodyPr/>
          <a:lstStyle/>
          <a:p>
            <a:pPr>
              <a:defRPr/>
            </a:pPr>
            <a:r>
              <a:rPr lang="en-US" smtClean="0"/>
              <a:t>P. Himmele &amp; W. Himmele, 2016, www.TotalParticipationTechniques.com</a:t>
            </a:r>
            <a:endParaRPr lang="en-US"/>
          </a:p>
        </p:txBody>
      </p:sp>
    </p:spTree>
    <p:extLst>
      <p:ext uri="{BB962C8B-B14F-4D97-AF65-F5344CB8AC3E}">
        <p14:creationId xmlns:p14="http://schemas.microsoft.com/office/powerpoint/2010/main" val="460959336"/>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1885" y="379412"/>
            <a:ext cx="9146380" cy="1020762"/>
          </a:xfrm>
        </p:spPr>
        <p:txBody>
          <a:bodyPr>
            <a:normAutofit fontScale="90000"/>
          </a:bodyPr>
          <a:lstStyle/>
          <a:p>
            <a:pPr algn="ctr"/>
            <a:r>
              <a:rPr lang="en-US" dirty="0" smtClean="0">
                <a:latin typeface="+mn-lt"/>
              </a:rPr>
              <a:t>Four Things Every Teacher </a:t>
            </a:r>
            <a:br>
              <a:rPr lang="en-US" dirty="0" smtClean="0">
                <a:latin typeface="+mn-lt"/>
              </a:rPr>
            </a:br>
            <a:r>
              <a:rPr lang="en-US" dirty="0" smtClean="0">
                <a:latin typeface="+mn-lt"/>
              </a:rPr>
              <a:t>Should Know about ELLs</a:t>
            </a:r>
            <a:br>
              <a:rPr lang="en-US" dirty="0" smtClean="0">
                <a:latin typeface="+mn-lt"/>
              </a:rPr>
            </a:br>
            <a:r>
              <a:rPr lang="en-US" sz="4400" dirty="0" smtClean="0">
                <a:latin typeface="+mn-lt"/>
              </a:rPr>
              <a:t>Bell Networking*</a:t>
            </a:r>
            <a:r>
              <a:rPr lang="en-US" dirty="0" smtClean="0">
                <a:latin typeface="+mn-lt"/>
              </a:rPr>
              <a:t/>
            </a:r>
            <a:br>
              <a:rPr lang="en-US" dirty="0" smtClean="0">
                <a:latin typeface="+mn-lt"/>
              </a:rPr>
            </a:br>
            <a:r>
              <a:rPr lang="en-US" sz="1800" dirty="0" smtClean="0">
                <a:latin typeface="+mn-lt"/>
              </a:rPr>
              <a:t>*Himmele &amp; Himmele, 2014</a:t>
            </a:r>
            <a:endParaRPr lang="en-US" sz="1800" dirty="0">
              <a:latin typeface="+mn-lt"/>
            </a:endParaRPr>
          </a:p>
        </p:txBody>
      </p:sp>
      <p:sp>
        <p:nvSpPr>
          <p:cNvPr id="3" name="Content Placeholder 2"/>
          <p:cNvSpPr>
            <a:spLocks noGrp="1"/>
          </p:cNvSpPr>
          <p:nvPr>
            <p:ph idx="1"/>
          </p:nvPr>
        </p:nvSpPr>
        <p:spPr/>
        <p:txBody>
          <a:bodyPr>
            <a:normAutofit lnSpcReduction="10000"/>
          </a:bodyPr>
          <a:lstStyle/>
          <a:p>
            <a:r>
              <a:rPr lang="en-US" sz="3600" dirty="0" smtClean="0"/>
              <a:t>At the sound of the bell, find someone with whom you haven’t spoken today (or much), and discuss the prompt on the screen. You’ll need to bring your book along.</a:t>
            </a:r>
          </a:p>
          <a:p>
            <a:r>
              <a:rPr lang="en-US" sz="3600" dirty="0" smtClean="0"/>
              <a:t>When the bell rings again, thank that person, and move along to find someone else with whom you haven’t spoken today. This time, address the new prompt that appears on the screen. </a:t>
            </a:r>
          </a:p>
          <a:p>
            <a:r>
              <a:rPr lang="en-US" sz="3600" dirty="0" smtClean="0"/>
              <a:t>Repeat this every time the bell rings.</a:t>
            </a:r>
          </a:p>
        </p:txBody>
      </p:sp>
      <p:sp>
        <p:nvSpPr>
          <p:cNvPr id="5"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Tree>
    <p:extLst>
      <p:ext uri="{BB962C8B-B14F-4D97-AF65-F5344CB8AC3E}">
        <p14:creationId xmlns:p14="http://schemas.microsoft.com/office/powerpoint/2010/main" val="1399252173"/>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63" y="242037"/>
            <a:ext cx="10813473" cy="1325563"/>
          </a:xfrm>
        </p:spPr>
        <p:txBody>
          <a:bodyPr>
            <a:normAutofit fontScale="90000"/>
          </a:bodyPr>
          <a:lstStyle/>
          <a:p>
            <a:pPr algn="ctr"/>
            <a:r>
              <a:rPr lang="en-US" sz="4000" dirty="0" smtClean="0">
                <a:latin typeface="+mn-lt"/>
              </a:rPr>
              <a:t>Four Things Every Teacher </a:t>
            </a:r>
            <a:br>
              <a:rPr lang="en-US" sz="4000" dirty="0" smtClean="0">
                <a:latin typeface="+mn-lt"/>
              </a:rPr>
            </a:br>
            <a:r>
              <a:rPr lang="en-US" sz="4000" dirty="0" smtClean="0">
                <a:latin typeface="+mn-lt"/>
              </a:rPr>
              <a:t>Should Know about ELLs</a:t>
            </a:r>
            <a:br>
              <a:rPr lang="en-US" sz="4000" dirty="0" smtClean="0">
                <a:latin typeface="+mn-lt"/>
              </a:rPr>
            </a:br>
            <a:r>
              <a:rPr lang="en-US" sz="4000" dirty="0" smtClean="0">
                <a:latin typeface="+mn-lt"/>
              </a:rPr>
              <a:t>Bell Prompt #1</a:t>
            </a:r>
            <a:endParaRPr lang="en-US" sz="4000" dirty="0">
              <a:latin typeface="+mn-lt"/>
            </a:endParaRPr>
          </a:p>
        </p:txBody>
      </p:sp>
      <p:sp>
        <p:nvSpPr>
          <p:cNvPr id="3" name="Content Placeholder 2"/>
          <p:cNvSpPr>
            <a:spLocks noGrp="1"/>
          </p:cNvSpPr>
          <p:nvPr>
            <p:ph idx="1"/>
          </p:nvPr>
        </p:nvSpPr>
        <p:spPr>
          <a:xfrm>
            <a:off x="838199" y="1967293"/>
            <a:ext cx="10515600" cy="4351338"/>
          </a:xfrm>
        </p:spPr>
        <p:txBody>
          <a:bodyPr>
            <a:normAutofit/>
          </a:bodyPr>
          <a:lstStyle/>
          <a:p>
            <a:pPr lvl="0"/>
            <a:r>
              <a:rPr lang="en-US" sz="4800" dirty="0"/>
              <a:t>What would the </a:t>
            </a:r>
            <a:r>
              <a:rPr lang="en-US" sz="4800" dirty="0" smtClean="0"/>
              <a:t>authors </a:t>
            </a:r>
            <a:r>
              <a:rPr lang="en-US" sz="4800" dirty="0"/>
              <a:t>say with regard to the difficulties that ELLs experience when they first arrive</a:t>
            </a:r>
            <a:r>
              <a:rPr lang="en-US" sz="4800" dirty="0" smtClean="0"/>
              <a:t>?</a:t>
            </a:r>
            <a:r>
              <a:rPr lang="en-US" sz="4800" dirty="0"/>
              <a:t> </a:t>
            </a:r>
            <a:r>
              <a:rPr lang="en-US" sz="4800" dirty="0" smtClean="0"/>
              <a:t>Share your experiences or impressions about this.</a:t>
            </a:r>
            <a:endParaRPr lang="en-US" sz="4800" dirty="0"/>
          </a:p>
          <a:p>
            <a:endParaRPr lang="en-US" sz="4800" dirty="0"/>
          </a:p>
        </p:txBody>
      </p:sp>
      <p:sp>
        <p:nvSpPr>
          <p:cNvPr id="5" name="Footer Placeholder 3"/>
          <p:cNvSpPr txBox="1">
            <a:spLocks/>
          </p:cNvSpPr>
          <p:nvPr/>
        </p:nvSpPr>
        <p:spPr>
          <a:xfrm>
            <a:off x="2332376" y="6172200"/>
            <a:ext cx="7850715" cy="504826"/>
          </a:xfrm>
          <a:prstGeom prst="rect">
            <a:avLst/>
          </a:prstGeom>
        </p:spPr>
        <p:txBody>
          <a:bodyPr vert="horz" lIns="91440" tIns="45720" rIns="91440" bIns="45720" rtlCol="0" anchor="ctr"/>
          <a:lstStyle>
            <a:defPPr>
              <a:defRPr lang="en-US"/>
            </a:defPPr>
            <a:lvl1pPr marL="0" algn="l" defTabSz="914400" rtl="0" eaLnBrk="1" fontAlgn="base" latinLnBrk="0" hangingPunct="1">
              <a:spcBef>
                <a:spcPct val="0"/>
              </a:spcBef>
              <a:spcAft>
                <a:spcPct val="0"/>
              </a:spcAft>
              <a:defRPr sz="1000" kern="1200">
                <a:solidFill>
                  <a:prstClr val="white">
                    <a:tint val="75000"/>
                  </a:prstClr>
                </a:solidFill>
                <a:latin typeface="Calibri" pitchFamily="34"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Tree>
    <p:extLst>
      <p:ext uri="{BB962C8B-B14F-4D97-AF65-F5344CB8AC3E}">
        <p14:creationId xmlns:p14="http://schemas.microsoft.com/office/powerpoint/2010/main" val="1637529474"/>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73275"/>
            <a:ext cx="10515600" cy="4351338"/>
          </a:xfrm>
        </p:spPr>
        <p:txBody>
          <a:bodyPr>
            <a:normAutofit/>
          </a:bodyPr>
          <a:lstStyle/>
          <a:p>
            <a:pPr lvl="0"/>
            <a:r>
              <a:rPr lang="en-US" sz="4800" dirty="0" smtClean="0"/>
              <a:t>What </a:t>
            </a:r>
            <a:r>
              <a:rPr lang="en-US" sz="4800" dirty="0"/>
              <a:t>would the authors say with regard to </a:t>
            </a:r>
            <a:r>
              <a:rPr lang="en-US" sz="4800" dirty="0" err="1"/>
              <a:t>ELLs'</a:t>
            </a:r>
            <a:r>
              <a:rPr lang="en-US" sz="4800" dirty="0"/>
              <a:t> prior schooling experiences and their impact on academic achievement in English? </a:t>
            </a:r>
            <a:r>
              <a:rPr lang="en-US" sz="4800" dirty="0" smtClean="0"/>
              <a:t>Share your thoughts.</a:t>
            </a:r>
            <a:endParaRPr lang="en-US" sz="4800" dirty="0"/>
          </a:p>
          <a:p>
            <a:endParaRPr lang="en-US" sz="4800" dirty="0"/>
          </a:p>
        </p:txBody>
      </p:sp>
      <p:sp>
        <p:nvSpPr>
          <p:cNvPr id="5" name="Footer Placeholder 3"/>
          <p:cNvSpPr txBox="1">
            <a:spLocks/>
          </p:cNvSpPr>
          <p:nvPr/>
        </p:nvSpPr>
        <p:spPr>
          <a:xfrm>
            <a:off x="2332376" y="6172200"/>
            <a:ext cx="7850715" cy="504826"/>
          </a:xfrm>
          <a:prstGeom prst="rect">
            <a:avLst/>
          </a:prstGeom>
        </p:spPr>
        <p:txBody>
          <a:bodyPr vert="horz" lIns="91440" tIns="45720" rIns="91440" bIns="45720" rtlCol="0" anchor="ctr"/>
          <a:lstStyle>
            <a:defPPr>
              <a:defRPr lang="en-US"/>
            </a:defPPr>
            <a:lvl1pPr marL="0" algn="l" defTabSz="914400" rtl="0" eaLnBrk="1" fontAlgn="base" latinLnBrk="0" hangingPunct="1">
              <a:spcBef>
                <a:spcPct val="0"/>
              </a:spcBef>
              <a:spcAft>
                <a:spcPct val="0"/>
              </a:spcAft>
              <a:defRPr sz="1000" kern="1200">
                <a:solidFill>
                  <a:prstClr val="white">
                    <a:tint val="75000"/>
                  </a:prstClr>
                </a:solidFill>
                <a:latin typeface="Calibri" pitchFamily="34"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6" name="Title 1"/>
          <p:cNvSpPr>
            <a:spLocks noGrp="1"/>
          </p:cNvSpPr>
          <p:nvPr>
            <p:ph type="title"/>
          </p:nvPr>
        </p:nvSpPr>
        <p:spPr/>
        <p:txBody>
          <a:bodyPr>
            <a:normAutofit fontScale="90000"/>
          </a:bodyPr>
          <a:lstStyle/>
          <a:p>
            <a:pPr algn="ctr"/>
            <a:r>
              <a:rPr lang="en-US" sz="4000" dirty="0" smtClean="0">
                <a:latin typeface="+mn-lt"/>
              </a:rPr>
              <a:t>Four Things Every Teacher </a:t>
            </a:r>
            <a:br>
              <a:rPr lang="en-US" sz="4000" dirty="0" smtClean="0">
                <a:latin typeface="+mn-lt"/>
              </a:rPr>
            </a:br>
            <a:r>
              <a:rPr lang="en-US" sz="4000" dirty="0" smtClean="0">
                <a:latin typeface="+mn-lt"/>
              </a:rPr>
              <a:t>Should Know about ELLs</a:t>
            </a:r>
            <a:br>
              <a:rPr lang="en-US" sz="4000" dirty="0" smtClean="0">
                <a:latin typeface="+mn-lt"/>
              </a:rPr>
            </a:br>
            <a:r>
              <a:rPr lang="en-US" sz="4000" dirty="0" smtClean="0">
                <a:latin typeface="+mn-lt"/>
              </a:rPr>
              <a:t>Bell Prompt #2</a:t>
            </a:r>
            <a:endParaRPr lang="en-US" sz="4000" dirty="0">
              <a:latin typeface="+mn-lt"/>
            </a:endParaRPr>
          </a:p>
        </p:txBody>
      </p:sp>
    </p:spTree>
    <p:extLst>
      <p:ext uri="{BB962C8B-B14F-4D97-AF65-F5344CB8AC3E}">
        <p14:creationId xmlns:p14="http://schemas.microsoft.com/office/powerpoint/2010/main" val="978557712"/>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73275"/>
            <a:ext cx="10515600" cy="4351338"/>
          </a:xfrm>
        </p:spPr>
        <p:txBody>
          <a:bodyPr>
            <a:normAutofit/>
          </a:bodyPr>
          <a:lstStyle/>
          <a:p>
            <a:pPr lvl="0"/>
            <a:r>
              <a:rPr lang="en-US" sz="4800" dirty="0" smtClean="0"/>
              <a:t>What </a:t>
            </a:r>
            <a:r>
              <a:rPr lang="en-US" sz="4800" dirty="0"/>
              <a:t>would the authors say with regard to the role of the home language on academic achievement in English</a:t>
            </a:r>
            <a:r>
              <a:rPr lang="en-US" sz="4800" dirty="0" smtClean="0"/>
              <a:t>? Share your thoughts.</a:t>
            </a:r>
            <a:endParaRPr lang="en-US" sz="4800" dirty="0"/>
          </a:p>
          <a:p>
            <a:endParaRPr lang="en-US" sz="4800" dirty="0"/>
          </a:p>
        </p:txBody>
      </p:sp>
      <p:sp>
        <p:nvSpPr>
          <p:cNvPr id="5"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6" name="Title 1"/>
          <p:cNvSpPr>
            <a:spLocks noGrp="1"/>
          </p:cNvSpPr>
          <p:nvPr>
            <p:ph type="title"/>
          </p:nvPr>
        </p:nvSpPr>
        <p:spPr/>
        <p:txBody>
          <a:bodyPr>
            <a:normAutofit fontScale="90000"/>
          </a:bodyPr>
          <a:lstStyle/>
          <a:p>
            <a:pPr algn="ctr"/>
            <a:r>
              <a:rPr lang="en-US" sz="4000" dirty="0" smtClean="0">
                <a:latin typeface="+mn-lt"/>
              </a:rPr>
              <a:t>Four Things Every Teacher </a:t>
            </a:r>
            <a:br>
              <a:rPr lang="en-US" sz="4000" dirty="0" smtClean="0">
                <a:latin typeface="+mn-lt"/>
              </a:rPr>
            </a:br>
            <a:r>
              <a:rPr lang="en-US" sz="4000" dirty="0" smtClean="0">
                <a:latin typeface="+mn-lt"/>
              </a:rPr>
              <a:t>Should Know about ELLs</a:t>
            </a:r>
            <a:br>
              <a:rPr lang="en-US" sz="4000" dirty="0" smtClean="0">
                <a:latin typeface="+mn-lt"/>
              </a:rPr>
            </a:br>
            <a:r>
              <a:rPr lang="en-US" sz="4000" dirty="0" smtClean="0">
                <a:latin typeface="+mn-lt"/>
              </a:rPr>
              <a:t>Bell Prompt #3</a:t>
            </a:r>
            <a:endParaRPr lang="en-US" sz="4000" dirty="0">
              <a:latin typeface="+mn-lt"/>
            </a:endParaRPr>
          </a:p>
        </p:txBody>
      </p:sp>
    </p:spTree>
    <p:extLst>
      <p:ext uri="{BB962C8B-B14F-4D97-AF65-F5344CB8AC3E}">
        <p14:creationId xmlns:p14="http://schemas.microsoft.com/office/powerpoint/2010/main" val="359052411"/>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73275"/>
            <a:ext cx="10515600" cy="4351338"/>
          </a:xfrm>
        </p:spPr>
        <p:txBody>
          <a:bodyPr>
            <a:noAutofit/>
          </a:bodyPr>
          <a:lstStyle/>
          <a:p>
            <a:pPr lvl="0"/>
            <a:r>
              <a:rPr lang="en-US" sz="4800" dirty="0" smtClean="0"/>
              <a:t>What </a:t>
            </a:r>
            <a:r>
              <a:rPr lang="en-US" sz="4800" dirty="0"/>
              <a:t>would the authors say with regard to a school-wide approach toward </a:t>
            </a:r>
            <a:r>
              <a:rPr lang="en-US" sz="4800" dirty="0" err="1"/>
              <a:t>ELLs'</a:t>
            </a:r>
            <a:r>
              <a:rPr lang="en-US" sz="4800" dirty="0"/>
              <a:t> academic achievement? </a:t>
            </a:r>
            <a:r>
              <a:rPr lang="en-US" sz="4800" dirty="0" smtClean="0"/>
              <a:t>Share your thoughts.</a:t>
            </a:r>
            <a:endParaRPr lang="en-US" sz="4800" dirty="0"/>
          </a:p>
          <a:p>
            <a:endParaRPr lang="en-US" sz="4800" dirty="0"/>
          </a:p>
        </p:txBody>
      </p:sp>
      <p:sp>
        <p:nvSpPr>
          <p:cNvPr id="5"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6" name="Title 1"/>
          <p:cNvSpPr>
            <a:spLocks noGrp="1"/>
          </p:cNvSpPr>
          <p:nvPr>
            <p:ph type="title"/>
          </p:nvPr>
        </p:nvSpPr>
        <p:spPr/>
        <p:txBody>
          <a:bodyPr>
            <a:normAutofit fontScale="90000"/>
          </a:bodyPr>
          <a:lstStyle/>
          <a:p>
            <a:pPr algn="ctr"/>
            <a:r>
              <a:rPr lang="en-US" sz="4000" dirty="0" smtClean="0">
                <a:latin typeface="+mn-lt"/>
              </a:rPr>
              <a:t>Four Things Every Teacher </a:t>
            </a:r>
            <a:br>
              <a:rPr lang="en-US" sz="4000" dirty="0" smtClean="0">
                <a:latin typeface="+mn-lt"/>
              </a:rPr>
            </a:br>
            <a:r>
              <a:rPr lang="en-US" sz="4000" dirty="0" smtClean="0">
                <a:latin typeface="+mn-lt"/>
              </a:rPr>
              <a:t>Should Know about ELLs</a:t>
            </a:r>
            <a:br>
              <a:rPr lang="en-US" sz="4000" dirty="0" smtClean="0">
                <a:latin typeface="+mn-lt"/>
              </a:rPr>
            </a:br>
            <a:r>
              <a:rPr lang="en-US" sz="4000" dirty="0" smtClean="0">
                <a:latin typeface="+mn-lt"/>
              </a:rPr>
              <a:t>Bell Prompt #4</a:t>
            </a:r>
            <a:endParaRPr lang="en-US" sz="4000" dirty="0">
              <a:latin typeface="+mn-lt"/>
            </a:endParaRPr>
          </a:p>
        </p:txBody>
      </p:sp>
    </p:spTree>
    <p:extLst>
      <p:ext uri="{BB962C8B-B14F-4D97-AF65-F5344CB8AC3E}">
        <p14:creationId xmlns:p14="http://schemas.microsoft.com/office/powerpoint/2010/main" val="1225167540"/>
      </p:ext>
    </p:extLst>
  </p:cSld>
  <p:clrMapOvr>
    <a:masterClrMapping/>
  </p:clrMapOvr>
  <p:transition spd="slow">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382</TotalTime>
  <Words>486</Words>
  <Application>Microsoft Office PowerPoint</Application>
  <PresentationFormat>Widescreen</PresentationFormat>
  <Paragraphs>44</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MS PGothic</vt:lpstr>
      <vt:lpstr>Adobe Garamond Pro</vt:lpstr>
      <vt:lpstr>Arial</vt:lpstr>
      <vt:lpstr>Calibri</vt:lpstr>
      <vt:lpstr>Calibri Light</vt:lpstr>
      <vt:lpstr>Office Theme</vt:lpstr>
      <vt:lpstr>“Four Things Every Teacher Should Know about ELLs”</vt:lpstr>
      <vt:lpstr>PowerPoint Presentation</vt:lpstr>
      <vt:lpstr>3 Threes in a Row* *Himmele &amp; Himmele, 2011</vt:lpstr>
      <vt:lpstr>PowerPoint Presentation</vt:lpstr>
      <vt:lpstr>Four Things Every Teacher  Should Know about ELLs Bell Networking* *Himmele &amp; Himmele, 2014</vt:lpstr>
      <vt:lpstr>Four Things Every Teacher  Should Know about ELLs Bell Prompt #1</vt:lpstr>
      <vt:lpstr>Four Things Every Teacher  Should Know about ELLs Bell Prompt #2</vt:lpstr>
      <vt:lpstr>Four Things Every Teacher  Should Know about ELLs Bell Prompt #3</vt:lpstr>
      <vt:lpstr>Four Things Every Teacher  Should Know about ELLs Bell Prompt #4</vt:lpstr>
      <vt:lpstr>Four Things Every Teacher  Should Know about ELLs Bell Prompt #5</vt:lpstr>
      <vt:lpstr>Four Things Every Teacher  Should Know about ELLs Bell Prompt #6</vt:lpstr>
      <vt:lpstr>Four Things Every Teacher  Should Know about ELLs Bell Prompt #7</vt:lpstr>
      <vt:lpstr>PowerPoint Presentation</vt:lpstr>
      <vt:lpstr>Chalkboard Splash</vt:lpstr>
    </vt:vector>
  </TitlesOfParts>
  <Company>Millersville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Persida Himmele</dc:creator>
  <cp:lastModifiedBy>Persida Himmele</cp:lastModifiedBy>
  <cp:revision>20</cp:revision>
  <cp:lastPrinted>2016-04-25T12:49:36Z</cp:lastPrinted>
  <dcterms:created xsi:type="dcterms:W3CDTF">2016-04-21T16:35:13Z</dcterms:created>
  <dcterms:modified xsi:type="dcterms:W3CDTF">2016-04-25T17:57:10Z</dcterms:modified>
</cp:coreProperties>
</file>